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9"/>
  </p:notesMasterIdLst>
  <p:sldIdLst>
    <p:sldId id="256" r:id="rId2"/>
    <p:sldId id="259" r:id="rId3"/>
    <p:sldId id="257" r:id="rId4"/>
    <p:sldId id="258" r:id="rId5"/>
    <p:sldId id="261" r:id="rId6"/>
    <p:sldId id="260" r:id="rId7"/>
    <p:sldId id="274" r:id="rId8"/>
    <p:sldId id="262" r:id="rId9"/>
    <p:sldId id="272" r:id="rId10"/>
    <p:sldId id="273" r:id="rId11"/>
    <p:sldId id="263" r:id="rId12"/>
    <p:sldId id="264" r:id="rId13"/>
    <p:sldId id="265" r:id="rId14"/>
    <p:sldId id="267" r:id="rId15"/>
    <p:sldId id="268" r:id="rId16"/>
    <p:sldId id="269" r:id="rId17"/>
    <p:sldId id="270" r:id="rId1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Hepatitis A" id="{2D33B8EB-60D2-6A4A-805F-91E37D60F8B7}">
          <p14:sldIdLst>
            <p14:sldId id="256"/>
          </p14:sldIdLst>
        </p14:section>
        <p14:section name="Hep B" id="{55AC0060-DC83-CB42-ABFE-B0B2E6208F8F}">
          <p14:sldIdLst>
            <p14:sldId id="259"/>
            <p14:sldId id="257"/>
            <p14:sldId id="258"/>
            <p14:sldId id="261"/>
            <p14:sldId id="260"/>
            <p14:sldId id="274"/>
          </p14:sldIdLst>
        </p14:section>
        <p14:section name="Hep C" id="{D3DD4D88-5EE5-ED49-95C8-73E9E01DEB2E}">
          <p14:sldIdLst>
            <p14:sldId id="262"/>
            <p14:sldId id="272"/>
            <p14:sldId id="273"/>
            <p14:sldId id="263"/>
            <p14:sldId id="264"/>
            <p14:sldId id="265"/>
            <p14:sldId id="267"/>
            <p14:sldId id="268"/>
            <p14:sldId id="269"/>
            <p14:sldId id="270"/>
          </p14:sldIdLst>
        </p14:section>
      </p14:section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F2DE63D5-997A-4646-A377-4702673A728D}" styleName="Light Style 2 - Accent 3">
    <a:wholeTbl>
      <a:tcTxStyle>
        <a:fontRef idx="minor">
          <a:scrgbClr r="0" g="0" b="0"/>
        </a:fontRef>
        <a:schemeClr val="tx1"/>
      </a:tcTxStyle>
      <a:tcStyle>
        <a:tcBdr>
          <a:left>
            <a:lnRef idx="1">
              <a:schemeClr val="accent3"/>
            </a:lnRef>
          </a:left>
          <a:right>
            <a:lnRef idx="1">
              <a:schemeClr val="accent3"/>
            </a:lnRef>
          </a:right>
          <a:top>
            <a:lnRef idx="1">
              <a:schemeClr val="accent3"/>
            </a:lnRef>
          </a:top>
          <a:bottom>
            <a:lnRef idx="1">
              <a:schemeClr val="accent3"/>
            </a:lnRef>
          </a:bottom>
          <a:insideH>
            <a:ln>
              <a:noFill/>
            </a:ln>
          </a:insideH>
          <a:insideV>
            <a:ln>
              <a:noFill/>
            </a:ln>
          </a:insideV>
        </a:tcBdr>
        <a:fill>
          <a:noFill/>
        </a:fill>
      </a:tcStyle>
    </a:wholeTbl>
    <a:band1H>
      <a:tcStyle>
        <a:tcBdr>
          <a:top>
            <a:lnRef idx="1">
              <a:schemeClr val="accent3"/>
            </a:lnRef>
          </a:top>
          <a:bottom>
            <a:lnRef idx="1">
              <a:schemeClr val="accent3"/>
            </a:lnRef>
          </a:bottom>
        </a:tcBdr>
      </a:tcStyle>
    </a:band1H>
    <a:band1V>
      <a:tcStyle>
        <a:tcBdr>
          <a:left>
            <a:lnRef idx="1">
              <a:schemeClr val="accent3"/>
            </a:lnRef>
          </a:left>
          <a:right>
            <a:lnRef idx="1">
              <a:schemeClr val="accent3"/>
            </a:lnRef>
          </a:right>
        </a:tcBdr>
      </a:tcStyle>
    </a:band1V>
    <a:band2V>
      <a:tcStyle>
        <a:tcBdr>
          <a:left>
            <a:lnRef idx="1">
              <a:schemeClr val="accent3"/>
            </a:lnRef>
          </a:left>
          <a:right>
            <a:lnRef idx="1">
              <a:schemeClr val="accent3"/>
            </a:lnRef>
          </a:right>
        </a:tcBdr>
      </a:tcStyle>
    </a:band2V>
    <a:lastCol>
      <a:tcTxStyle b="on"/>
      <a:tcStyle>
        <a:tcBdr/>
      </a:tcStyle>
    </a:lastCol>
    <a:firstCol>
      <a:tcTxStyle b="on"/>
      <a:tcStyle>
        <a:tcBdr/>
      </a:tcStyle>
    </a:firstCol>
    <a:lastRow>
      <a:tcTxStyle b="on"/>
      <a:tcStyle>
        <a:tcBdr>
          <a:top>
            <a:ln w="50800" cmpd="dbl">
              <a:solidFill>
                <a:schemeClr val="accent3"/>
              </a:solidFill>
            </a:ln>
          </a:top>
        </a:tcBdr>
      </a:tcStyle>
    </a:lastRow>
    <a:firstRow>
      <a:tcTxStyle b="on">
        <a:fontRef idx="minor">
          <a:scrgbClr r="0" g="0" b="0"/>
        </a:fontRef>
        <a:schemeClr val="bg1"/>
      </a:tcTxStyle>
      <a:tcStyle>
        <a:tcBdr/>
        <a:fillRef idx="1">
          <a:schemeClr val="accent3"/>
        </a:fillRef>
      </a:tcStyle>
    </a:firstRow>
  </a:tblStyle>
  <a:tblStyle styleId="{0505E3EF-67EA-436B-97B2-0124C06EBD24}" styleName="Medium Style 4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w="12700" cmpd="sng">
              <a:solidFill>
                <a:schemeClr val="accent3"/>
              </a:solidFill>
            </a:ln>
          </a:insideV>
        </a:tcBdr>
        <a:fill>
          <a:solidFill>
            <a:schemeClr val="accent3">
              <a:tint val="20000"/>
            </a:schemeClr>
          </a:solidFill>
        </a:fill>
      </a:tcStyle>
    </a:wholeTbl>
    <a:band1H>
      <a:tcStyle>
        <a:tcBdr/>
        <a:fill>
          <a:solidFill>
            <a:schemeClr val="accent3">
              <a:tint val="40000"/>
            </a:schemeClr>
          </a:solidFill>
        </a:fill>
      </a:tcStyle>
    </a:band1H>
    <a:band1V>
      <a:tcStyle>
        <a:tcBdr/>
        <a:fill>
          <a:solidFill>
            <a:schemeClr val="accent3">
              <a:tint val="40000"/>
            </a:schemeClr>
          </a:solidFill>
        </a:fill>
      </a:tcStyle>
    </a:band1V>
    <a:lastCol>
      <a:tcTxStyle b="on"/>
      <a:tcStyle>
        <a:tcBdr/>
      </a:tcStyle>
    </a:lastCol>
    <a:firstCol>
      <a:tcTxStyle b="on"/>
      <a:tcStyle>
        <a:tcBdr/>
      </a:tcStyle>
    </a:firstCol>
    <a:lastRow>
      <a:tcTxStyle b="on"/>
      <a:tcStyle>
        <a:tcBdr>
          <a:top>
            <a:ln w="25400" cmpd="sng">
              <a:solidFill>
                <a:schemeClr val="accent3"/>
              </a:solidFill>
            </a:ln>
          </a:top>
        </a:tcBdr>
        <a:fill>
          <a:solidFill>
            <a:schemeClr val="accent3">
              <a:tint val="20000"/>
            </a:schemeClr>
          </a:solidFill>
        </a:fill>
      </a:tcStyle>
    </a:lastRow>
    <a:firstRow>
      <a:tcTxStyle b="on"/>
      <a:tcStyle>
        <a:tcBdr/>
        <a:fill>
          <a:solidFill>
            <a:schemeClr val="accent3">
              <a:tint val="20000"/>
            </a:schemeClr>
          </a:solidFill>
        </a:fill>
      </a:tcStyle>
    </a:firstRow>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3174" autoAdjust="0"/>
  </p:normalViewPr>
  <p:slideViewPr>
    <p:cSldViewPr snapToGrid="0" snapToObjects="1">
      <p:cViewPr varScale="1">
        <p:scale>
          <a:sx n="76" d="100"/>
          <a:sy n="76" d="100"/>
        </p:scale>
        <p:origin x="-2040" y="-9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printerSettings" Target="printerSettings/printerSettings1.bin"/><Relationship Id="rId21" Type="http://schemas.openxmlformats.org/officeDocument/2006/relationships/presProps" Target="presProps.xml"/><Relationship Id="rId22" Type="http://schemas.openxmlformats.org/officeDocument/2006/relationships/viewProps" Target="viewProps.xml"/><Relationship Id="rId23" Type="http://schemas.openxmlformats.org/officeDocument/2006/relationships/theme" Target="theme/theme1.xml"/><Relationship Id="rId24"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notesMaster" Target="notesMasters/notesMaster1.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0.jpeg>
</file>

<file path=ppt/media/image11.png>
</file>

<file path=ppt/media/image2.png>
</file>

<file path=ppt/media/image3.jpeg>
</file>

<file path=ppt/media/image4.jpeg>
</file>

<file path=ppt/media/image6.pn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E4C302C8-E3EB-3145-A521-857518B89357}" type="datetimeFigureOut">
              <a:rPr lang="en-US" smtClean="0"/>
              <a:t>3/14/14</a:t>
            </a:fld>
            <a:endParaRPr lang="en-US"/>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4136290C-34A1-A749-B4AA-64221E6D1B63}" type="slidenum">
              <a:rPr lang="en-US" smtClean="0"/>
              <a:t>‹#›</a:t>
            </a:fld>
            <a:endParaRPr lang="en-US"/>
          </a:p>
        </p:txBody>
      </p:sp>
    </p:spTree>
    <p:extLst>
      <p:ext uri="{BB962C8B-B14F-4D97-AF65-F5344CB8AC3E}">
        <p14:creationId xmlns:p14="http://schemas.microsoft.com/office/powerpoint/2010/main" val="1387998728"/>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HAV has no lipid envelope and is stable when excreted from the infected liver to the bile to enter the gastrointestinal tract. It has been found to survive in experimentally contaminated fresh water, seawater, wastewater, soils, marine sediment, live oysters, and creme-filled cookies.</a:t>
            </a:r>
            <a:endParaRPr lang="en-US" dirty="0"/>
          </a:p>
        </p:txBody>
      </p:sp>
      <p:sp>
        <p:nvSpPr>
          <p:cNvPr id="4" name="Slide Number Placeholder 3"/>
          <p:cNvSpPr>
            <a:spLocks noGrp="1"/>
          </p:cNvSpPr>
          <p:nvPr>
            <p:ph type="sldNum" sz="quarter" idx="10"/>
          </p:nvPr>
        </p:nvSpPr>
        <p:spPr/>
        <p:txBody>
          <a:bodyPr/>
          <a:lstStyle/>
          <a:p>
            <a:fld id="{4136290C-34A1-A749-B4AA-64221E6D1B63}" type="slidenum">
              <a:rPr lang="en-US" smtClean="0"/>
              <a:t>1</a:t>
            </a:fld>
            <a:endParaRPr lang="en-US"/>
          </a:p>
        </p:txBody>
      </p:sp>
    </p:spTree>
    <p:extLst>
      <p:ext uri="{BB962C8B-B14F-4D97-AF65-F5344CB8AC3E}">
        <p14:creationId xmlns:p14="http://schemas.microsoft.com/office/powerpoint/2010/main" val="37054388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85% will fix</a:t>
            </a:r>
            <a:r>
              <a:rPr lang="en-US" baseline="0" dirty="0" smtClean="0"/>
              <a:t> themselves</a:t>
            </a:r>
          </a:p>
          <a:p>
            <a:r>
              <a:rPr lang="en-US" baseline="0" dirty="0" smtClean="0"/>
              <a:t>15% will develop chronic hep B</a:t>
            </a:r>
            <a:endParaRPr lang="en-US" dirty="0"/>
          </a:p>
        </p:txBody>
      </p:sp>
      <p:sp>
        <p:nvSpPr>
          <p:cNvPr id="4" name="Slide Number Placeholder 3"/>
          <p:cNvSpPr>
            <a:spLocks noGrp="1"/>
          </p:cNvSpPr>
          <p:nvPr>
            <p:ph type="sldNum" sz="quarter" idx="10"/>
          </p:nvPr>
        </p:nvSpPr>
        <p:spPr/>
        <p:txBody>
          <a:bodyPr/>
          <a:lstStyle/>
          <a:p>
            <a:fld id="{4136290C-34A1-A749-B4AA-64221E6D1B63}" type="slidenum">
              <a:rPr lang="en-US" smtClean="0"/>
              <a:t>2</a:t>
            </a:fld>
            <a:endParaRPr lang="en-US"/>
          </a:p>
        </p:txBody>
      </p:sp>
    </p:spTree>
    <p:extLst>
      <p:ext uri="{BB962C8B-B14F-4D97-AF65-F5344CB8AC3E}">
        <p14:creationId xmlns:p14="http://schemas.microsoft.com/office/powerpoint/2010/main" val="190496230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covalently closed circular DNA</a:t>
            </a:r>
            <a:endParaRPr lang="en-US" dirty="0"/>
          </a:p>
        </p:txBody>
      </p:sp>
      <p:sp>
        <p:nvSpPr>
          <p:cNvPr id="4" name="Slide Number Placeholder 3"/>
          <p:cNvSpPr>
            <a:spLocks noGrp="1"/>
          </p:cNvSpPr>
          <p:nvPr>
            <p:ph type="sldNum" sz="quarter" idx="10"/>
          </p:nvPr>
        </p:nvSpPr>
        <p:spPr/>
        <p:txBody>
          <a:bodyPr/>
          <a:lstStyle/>
          <a:p>
            <a:fld id="{4136290C-34A1-A749-B4AA-64221E6D1B63}" type="slidenum">
              <a:rPr lang="en-US" smtClean="0"/>
              <a:t>3</a:t>
            </a:fld>
            <a:endParaRPr lang="en-US"/>
          </a:p>
        </p:txBody>
      </p:sp>
    </p:spTree>
    <p:extLst>
      <p:ext uri="{BB962C8B-B14F-4D97-AF65-F5344CB8AC3E}">
        <p14:creationId xmlns:p14="http://schemas.microsoft.com/office/powerpoint/2010/main" val="156850855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smtClean="0">
                <a:solidFill>
                  <a:schemeClr val="tx1"/>
                </a:solidFill>
                <a:latin typeface="+mn-lt"/>
                <a:ea typeface="+mn-ea"/>
                <a:cs typeface="+mn-cs"/>
              </a:rPr>
              <a:t>Alkaline phosphatase 25 </a:t>
            </a:r>
            <a:r>
              <a:rPr lang="en-US" sz="1200" b="0" kern="1200" smtClean="0">
                <a:solidFill>
                  <a:schemeClr val="tx1"/>
                </a:solidFill>
                <a:latin typeface="+mn-lt"/>
                <a:ea typeface="+mn-ea"/>
                <a:cs typeface="+mn-cs"/>
              </a:rPr>
              <a:t>– 100</a:t>
            </a:r>
          </a:p>
          <a:p>
            <a:endParaRPr lang="en-US" sz="1200" b="0" kern="1200" dirty="0" smtClean="0">
              <a:solidFill>
                <a:schemeClr val="tx1"/>
              </a:solidFill>
              <a:latin typeface="+mn-lt"/>
              <a:ea typeface="+mn-ea"/>
              <a:cs typeface="+mn-cs"/>
            </a:endParaRPr>
          </a:p>
          <a:p>
            <a:r>
              <a:rPr lang="en-US" sz="1200" kern="1200" dirty="0" smtClean="0">
                <a:solidFill>
                  <a:schemeClr val="tx1"/>
                </a:solidFill>
                <a:latin typeface="+mn-lt"/>
                <a:ea typeface="+mn-ea"/>
                <a:cs typeface="+mn-cs"/>
              </a:rPr>
              <a:t>alanine aminotransferase (ALT)</a:t>
            </a:r>
          </a:p>
          <a:p>
            <a:r>
              <a:rPr lang="en-US" sz="1200" kern="1200" dirty="0" smtClean="0">
                <a:solidFill>
                  <a:schemeClr val="tx1"/>
                </a:solidFill>
                <a:latin typeface="+mn-lt"/>
                <a:ea typeface="+mn-ea"/>
                <a:cs typeface="+mn-cs"/>
              </a:rPr>
              <a:t>  Male: 10 – 40 units/L</a:t>
            </a:r>
          </a:p>
          <a:p>
            <a:r>
              <a:rPr lang="en-US" sz="1200" kern="1200" dirty="0" smtClean="0">
                <a:solidFill>
                  <a:schemeClr val="tx1"/>
                </a:solidFill>
                <a:latin typeface="+mn-lt"/>
                <a:ea typeface="+mn-ea"/>
                <a:cs typeface="+mn-cs"/>
              </a:rPr>
              <a:t>  female: 7 – 35 units/L</a:t>
            </a:r>
            <a:endParaRPr lang="en-US" dirty="0"/>
          </a:p>
        </p:txBody>
      </p:sp>
      <p:sp>
        <p:nvSpPr>
          <p:cNvPr id="4" name="Slide Number Placeholder 3"/>
          <p:cNvSpPr>
            <a:spLocks noGrp="1"/>
          </p:cNvSpPr>
          <p:nvPr>
            <p:ph type="sldNum" sz="quarter" idx="10"/>
          </p:nvPr>
        </p:nvSpPr>
        <p:spPr/>
        <p:txBody>
          <a:bodyPr/>
          <a:lstStyle/>
          <a:p>
            <a:fld id="{4136290C-34A1-A749-B4AA-64221E6D1B63}" type="slidenum">
              <a:rPr lang="en-US" smtClean="0"/>
              <a:t>5</a:t>
            </a:fld>
            <a:endParaRPr lang="en-US"/>
          </a:p>
        </p:txBody>
      </p:sp>
    </p:spTree>
    <p:extLst>
      <p:ext uri="{BB962C8B-B14F-4D97-AF65-F5344CB8AC3E}">
        <p14:creationId xmlns:p14="http://schemas.microsoft.com/office/powerpoint/2010/main" val="37451293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err="1" smtClean="0"/>
              <a:t>Teleprevir</a:t>
            </a:r>
            <a:r>
              <a:rPr lang="en-US" dirty="0" smtClean="0"/>
              <a:t> and Boceprevir: </a:t>
            </a:r>
            <a:r>
              <a:rPr lang="en-US" sz="1200" kern="1200" dirty="0" smtClean="0">
                <a:solidFill>
                  <a:schemeClr val="tx1"/>
                </a:solidFill>
                <a:effectLst/>
                <a:latin typeface="+mn-lt"/>
                <a:ea typeface="+mn-ea"/>
                <a:cs typeface="+mn-cs"/>
              </a:rPr>
              <a:t>NS3/4A protease inhibitors</a:t>
            </a:r>
          </a:p>
          <a:p>
            <a:endParaRPr lang="en-US" dirty="0"/>
          </a:p>
        </p:txBody>
      </p:sp>
      <p:sp>
        <p:nvSpPr>
          <p:cNvPr id="4" name="Slide Number Placeholder 3"/>
          <p:cNvSpPr>
            <a:spLocks noGrp="1"/>
          </p:cNvSpPr>
          <p:nvPr>
            <p:ph type="sldNum" sz="quarter" idx="10"/>
          </p:nvPr>
        </p:nvSpPr>
        <p:spPr/>
        <p:txBody>
          <a:bodyPr/>
          <a:lstStyle/>
          <a:p>
            <a:fld id="{4136290C-34A1-A749-B4AA-64221E6D1B63}" type="slidenum">
              <a:rPr lang="en-US" smtClean="0"/>
              <a:t>13</a:t>
            </a:fld>
            <a:endParaRPr lang="en-US"/>
          </a:p>
        </p:txBody>
      </p:sp>
    </p:spTree>
    <p:extLst>
      <p:ext uri="{BB962C8B-B14F-4D97-AF65-F5344CB8AC3E}">
        <p14:creationId xmlns:p14="http://schemas.microsoft.com/office/powerpoint/2010/main" val="41988758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smtClean="0">
                <a:solidFill>
                  <a:schemeClr val="tx1"/>
                </a:solidFill>
                <a:latin typeface="+mn-lt"/>
                <a:ea typeface="+mn-ea"/>
                <a:cs typeface="+mn-cs"/>
              </a:rPr>
              <a:t>MOA: They induce interferon-stimulated genes (ISGs) that help establish an antiviral state within cells, though the response is not virus-specific. Alpha interferons act by binding to cell surface receptors, activating a response cascade that culminates in the expression of multiple ISGs, some of which block viral protein synthesis. In addition, alpha interferon may lead to a decrease in viral RNA </a:t>
            </a:r>
            <a:r>
              <a:rPr lang="en-US" sz="1200" kern="1200" dirty="0" err="1" smtClean="0">
                <a:solidFill>
                  <a:schemeClr val="tx1"/>
                </a:solidFill>
                <a:latin typeface="+mn-lt"/>
                <a:ea typeface="+mn-ea"/>
                <a:cs typeface="+mn-cs"/>
              </a:rPr>
              <a:t>stabilit</a:t>
            </a:r>
            <a:endParaRPr lang="en-US" dirty="0"/>
          </a:p>
        </p:txBody>
      </p:sp>
      <p:sp>
        <p:nvSpPr>
          <p:cNvPr id="4" name="Slide Number Placeholder 3"/>
          <p:cNvSpPr>
            <a:spLocks noGrp="1"/>
          </p:cNvSpPr>
          <p:nvPr>
            <p:ph type="sldNum" sz="quarter" idx="10"/>
          </p:nvPr>
        </p:nvSpPr>
        <p:spPr/>
        <p:txBody>
          <a:bodyPr/>
          <a:lstStyle/>
          <a:p>
            <a:fld id="{4136290C-34A1-A749-B4AA-64221E6D1B63}" type="slidenum">
              <a:rPr lang="en-US" smtClean="0"/>
              <a:t>14</a:t>
            </a:fld>
            <a:endParaRPr lang="en-US"/>
          </a:p>
        </p:txBody>
      </p:sp>
    </p:spTree>
    <p:extLst>
      <p:ext uri="{BB962C8B-B14F-4D97-AF65-F5344CB8AC3E}">
        <p14:creationId xmlns:p14="http://schemas.microsoft.com/office/powerpoint/2010/main" val="38923801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AA7AF458-44D4-1D41-8CFB-76128AD04EF0}" type="datetimeFigureOut">
              <a:rPr lang="en-US" smtClean="0"/>
              <a:t>3/14/14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C83C60-AFC5-5F48-A93B-1D3E2ED85319}" type="slidenum">
              <a:rPr lang="en-US" smtClean="0"/>
              <a:t>‹#›</a:t>
            </a:fld>
            <a:endParaRPr lang="en-US"/>
          </a:p>
        </p:txBody>
      </p:sp>
    </p:spTree>
    <p:extLst>
      <p:ext uri="{BB962C8B-B14F-4D97-AF65-F5344CB8AC3E}">
        <p14:creationId xmlns:p14="http://schemas.microsoft.com/office/powerpoint/2010/main" val="3518237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A7AF458-44D4-1D41-8CFB-76128AD04EF0}" type="datetimeFigureOut">
              <a:rPr lang="en-US" smtClean="0"/>
              <a:t>3/14/14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C83C60-AFC5-5F48-A93B-1D3E2ED85319}" type="slidenum">
              <a:rPr lang="en-US" smtClean="0"/>
              <a:t>‹#›</a:t>
            </a:fld>
            <a:endParaRPr lang="en-US"/>
          </a:p>
        </p:txBody>
      </p:sp>
    </p:spTree>
    <p:extLst>
      <p:ext uri="{BB962C8B-B14F-4D97-AF65-F5344CB8AC3E}">
        <p14:creationId xmlns:p14="http://schemas.microsoft.com/office/powerpoint/2010/main" val="160418812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A7AF458-44D4-1D41-8CFB-76128AD04EF0}" type="datetimeFigureOut">
              <a:rPr lang="en-US" smtClean="0"/>
              <a:t>3/14/14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C83C60-AFC5-5F48-A93B-1D3E2ED85319}" type="slidenum">
              <a:rPr lang="en-US" smtClean="0"/>
              <a:t>‹#›</a:t>
            </a:fld>
            <a:endParaRPr lang="en-US"/>
          </a:p>
        </p:txBody>
      </p:sp>
    </p:spTree>
    <p:extLst>
      <p:ext uri="{BB962C8B-B14F-4D97-AF65-F5344CB8AC3E}">
        <p14:creationId xmlns:p14="http://schemas.microsoft.com/office/powerpoint/2010/main" val="15670533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A7AF458-44D4-1D41-8CFB-76128AD04EF0}" type="datetimeFigureOut">
              <a:rPr lang="en-US" smtClean="0"/>
              <a:t>3/14/14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C83C60-AFC5-5F48-A93B-1D3E2ED85319}" type="slidenum">
              <a:rPr lang="en-US" smtClean="0"/>
              <a:t>‹#›</a:t>
            </a:fld>
            <a:endParaRPr lang="en-US"/>
          </a:p>
        </p:txBody>
      </p:sp>
    </p:spTree>
    <p:extLst>
      <p:ext uri="{BB962C8B-B14F-4D97-AF65-F5344CB8AC3E}">
        <p14:creationId xmlns:p14="http://schemas.microsoft.com/office/powerpoint/2010/main" val="9375045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AA7AF458-44D4-1D41-8CFB-76128AD04EF0}" type="datetimeFigureOut">
              <a:rPr lang="en-US" smtClean="0"/>
              <a:t>3/14/14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BC83C60-AFC5-5F48-A93B-1D3E2ED85319}" type="slidenum">
              <a:rPr lang="en-US" smtClean="0"/>
              <a:t>‹#›</a:t>
            </a:fld>
            <a:endParaRPr lang="en-US"/>
          </a:p>
        </p:txBody>
      </p:sp>
    </p:spTree>
    <p:extLst>
      <p:ext uri="{BB962C8B-B14F-4D97-AF65-F5344CB8AC3E}">
        <p14:creationId xmlns:p14="http://schemas.microsoft.com/office/powerpoint/2010/main" val="23490864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AA7AF458-44D4-1D41-8CFB-76128AD04EF0}" type="datetimeFigureOut">
              <a:rPr lang="en-US" smtClean="0"/>
              <a:t>3/14/14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C83C60-AFC5-5F48-A93B-1D3E2ED85319}" type="slidenum">
              <a:rPr lang="en-US" smtClean="0"/>
              <a:t>‹#›</a:t>
            </a:fld>
            <a:endParaRPr lang="en-US"/>
          </a:p>
        </p:txBody>
      </p:sp>
    </p:spTree>
    <p:extLst>
      <p:ext uri="{BB962C8B-B14F-4D97-AF65-F5344CB8AC3E}">
        <p14:creationId xmlns:p14="http://schemas.microsoft.com/office/powerpoint/2010/main" val="77081558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AA7AF458-44D4-1D41-8CFB-76128AD04EF0}" type="datetimeFigureOut">
              <a:rPr lang="en-US" smtClean="0"/>
              <a:t>3/14/14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BC83C60-AFC5-5F48-A93B-1D3E2ED85319}" type="slidenum">
              <a:rPr lang="en-US" smtClean="0"/>
              <a:t>‹#›</a:t>
            </a:fld>
            <a:endParaRPr lang="en-US"/>
          </a:p>
        </p:txBody>
      </p:sp>
    </p:spTree>
    <p:extLst>
      <p:ext uri="{BB962C8B-B14F-4D97-AF65-F5344CB8AC3E}">
        <p14:creationId xmlns:p14="http://schemas.microsoft.com/office/powerpoint/2010/main" val="38252806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AA7AF458-44D4-1D41-8CFB-76128AD04EF0}" type="datetimeFigureOut">
              <a:rPr lang="en-US" smtClean="0"/>
              <a:t>3/14/14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BC83C60-AFC5-5F48-A93B-1D3E2ED85319}" type="slidenum">
              <a:rPr lang="en-US" smtClean="0"/>
              <a:t>‹#›</a:t>
            </a:fld>
            <a:endParaRPr lang="en-US"/>
          </a:p>
        </p:txBody>
      </p:sp>
    </p:spTree>
    <p:extLst>
      <p:ext uri="{BB962C8B-B14F-4D97-AF65-F5344CB8AC3E}">
        <p14:creationId xmlns:p14="http://schemas.microsoft.com/office/powerpoint/2010/main" val="192152979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A7AF458-44D4-1D41-8CFB-76128AD04EF0}" type="datetimeFigureOut">
              <a:rPr lang="en-US" smtClean="0"/>
              <a:t>3/14/14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BC83C60-AFC5-5F48-A93B-1D3E2ED85319}" type="slidenum">
              <a:rPr lang="en-US" smtClean="0"/>
              <a:t>‹#›</a:t>
            </a:fld>
            <a:endParaRPr lang="en-US"/>
          </a:p>
        </p:txBody>
      </p:sp>
    </p:spTree>
    <p:extLst>
      <p:ext uri="{BB962C8B-B14F-4D97-AF65-F5344CB8AC3E}">
        <p14:creationId xmlns:p14="http://schemas.microsoft.com/office/powerpoint/2010/main" val="6167619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A7AF458-44D4-1D41-8CFB-76128AD04EF0}" type="datetimeFigureOut">
              <a:rPr lang="en-US" smtClean="0"/>
              <a:t>3/14/14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C83C60-AFC5-5F48-A93B-1D3E2ED85319}" type="slidenum">
              <a:rPr lang="en-US" smtClean="0"/>
              <a:t>‹#›</a:t>
            </a:fld>
            <a:endParaRPr lang="en-US"/>
          </a:p>
        </p:txBody>
      </p:sp>
    </p:spTree>
    <p:extLst>
      <p:ext uri="{BB962C8B-B14F-4D97-AF65-F5344CB8AC3E}">
        <p14:creationId xmlns:p14="http://schemas.microsoft.com/office/powerpoint/2010/main" val="159132639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AA7AF458-44D4-1D41-8CFB-76128AD04EF0}" type="datetimeFigureOut">
              <a:rPr lang="en-US" smtClean="0"/>
              <a:t>3/14/14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BC83C60-AFC5-5F48-A93B-1D3E2ED85319}" type="slidenum">
              <a:rPr lang="en-US" smtClean="0"/>
              <a:t>‹#›</a:t>
            </a:fld>
            <a:endParaRPr lang="en-US"/>
          </a:p>
        </p:txBody>
      </p:sp>
    </p:spTree>
    <p:extLst>
      <p:ext uri="{BB962C8B-B14F-4D97-AF65-F5344CB8AC3E}">
        <p14:creationId xmlns:p14="http://schemas.microsoft.com/office/powerpoint/2010/main" val="187405955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A7AF458-44D4-1D41-8CFB-76128AD04EF0}" type="datetimeFigureOut">
              <a:rPr lang="en-US" smtClean="0"/>
              <a:t>3/14/14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BC83C60-AFC5-5F48-A93B-1D3E2ED85319}" type="slidenum">
              <a:rPr lang="en-US" smtClean="0"/>
              <a:t>‹#›</a:t>
            </a:fld>
            <a:endParaRPr lang="en-US"/>
          </a:p>
        </p:txBody>
      </p:sp>
    </p:spTree>
    <p:extLst>
      <p:ext uri="{BB962C8B-B14F-4D97-AF65-F5344CB8AC3E}">
        <p14:creationId xmlns:p14="http://schemas.microsoft.com/office/powerpoint/2010/main" val="35797706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emf"/></Relationships>
</file>

<file path=ppt/slides/_rels/slide12.xml.rels><?xml version="1.0" encoding="UTF-8" standalone="yes"?>
<Relationships xmlns="http://schemas.openxmlformats.org/package/2006/relationships"><Relationship Id="rId3" Type="http://schemas.openxmlformats.org/officeDocument/2006/relationships/image" Target="../media/image10.jpeg"/><Relationship Id="rId4" Type="http://schemas.openxmlformats.org/officeDocument/2006/relationships/image" Target="file://localhost/https://po-b.temple.edu/wm/mail/genimage.jpg%3Fsessionid=3d526e56169269b729524112435173e65&amp;uid=53086&amp;off=165999&amp;len=45270&amp;enc=1&amp;typ=1&amp;mbox=user.nsifo" TargetMode="External"/><Relationship Id="rId1" Type="http://schemas.openxmlformats.org/officeDocument/2006/relationships/slideLayout" Target="../slideLayouts/slideLayout2.xml"/><Relationship Id="rId2" Type="http://schemas.openxmlformats.org/officeDocument/2006/relationships/image" Target="../media/image9.em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image" Target="../media/image1.emf"/><Relationship Id="rId4"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file://localhost/https://po-b.temple.edu/wm/mail/genimage.jpg%3Fsessionid=370d55fada861c0a8ae217ee98e25e21f&amp;uid=53086&amp;off=240163&amp;len=29636&amp;enc=1&amp;typ=1&amp;mbox=user.nsifo" TargetMode="External"/><Relationship Id="rId4" Type="http://schemas.openxmlformats.org/officeDocument/2006/relationships/image" Target="../media/image4.jpeg"/><Relationship Id="rId5" Type="http://schemas.openxmlformats.org/officeDocument/2006/relationships/image" Target="file://localhost/https://po-b.temple.edu/wm/mail/genimage.jpg%3Fsessionid=370d55fada861c0a8ae217ee98e25e21f&amp;uid=53086&amp;off=211452&amp;len=28528&amp;enc=1&amp;typ=1&amp;mbox=user.nsifo" TargetMode="External"/><Relationship Id="rId6" Type="http://schemas.openxmlformats.org/officeDocument/2006/relationships/image" Target="../media/image2.png"/><Relationship Id="rId1" Type="http://schemas.openxmlformats.org/officeDocument/2006/relationships/slideLayout" Target="../slideLayouts/slideLayout2.xml"/><Relationship Id="rId2" Type="http://schemas.openxmlformats.org/officeDocument/2006/relationships/image" Target="../media/image3.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5.em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 Id="rId3" Type="http://schemas.openxmlformats.org/officeDocument/2006/relationships/image" Target="../media/image7.jpe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08518" y="37916"/>
            <a:ext cx="3063083" cy="646331"/>
          </a:xfrm>
          <a:prstGeom prst="rect">
            <a:avLst/>
          </a:prstGeom>
          <a:noFill/>
        </p:spPr>
        <p:txBody>
          <a:bodyPr wrap="none" rtlCol="0">
            <a:spAutoFit/>
          </a:bodyPr>
          <a:lstStyle/>
          <a:p>
            <a:r>
              <a:rPr lang="en-US" dirty="0" smtClean="0"/>
              <a:t>Hepatitis A: </a:t>
            </a:r>
          </a:p>
          <a:p>
            <a:r>
              <a:rPr lang="en-US" dirty="0" smtClean="0"/>
              <a:t>Highly contagious but not fatal</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982205655"/>
              </p:ext>
            </p:extLst>
          </p:nvPr>
        </p:nvGraphicFramePr>
        <p:xfrm>
          <a:off x="208518" y="780526"/>
          <a:ext cx="8644030" cy="2194559"/>
        </p:xfrm>
        <a:graphic>
          <a:graphicData uri="http://schemas.openxmlformats.org/drawingml/2006/table">
            <a:tbl>
              <a:tblPr firstRow="1" bandRow="1">
                <a:tableStyleId>{5940675A-B579-460E-94D1-54222C63F5DA}</a:tableStyleId>
              </a:tblPr>
              <a:tblGrid>
                <a:gridCol w="1719580"/>
                <a:gridCol w="6924450"/>
              </a:tblGrid>
              <a:tr h="384934">
                <a:tc>
                  <a:txBody>
                    <a:bodyPr/>
                    <a:lstStyle/>
                    <a:p>
                      <a:r>
                        <a:rPr lang="en-US" dirty="0" smtClean="0"/>
                        <a:t>Transmission</a:t>
                      </a:r>
                      <a:endParaRPr lang="en-US" dirty="0"/>
                    </a:p>
                  </a:txBody>
                  <a:tcPr/>
                </a:tc>
                <a:tc>
                  <a:txBody>
                    <a:bodyPr/>
                    <a:lstStyle/>
                    <a:p>
                      <a:r>
                        <a:rPr lang="en-US" dirty="0" smtClean="0"/>
                        <a:t>Fecal-Oral</a:t>
                      </a:r>
                      <a:r>
                        <a:rPr lang="en-US" baseline="0" dirty="0" smtClean="0"/>
                        <a:t> Route</a:t>
                      </a:r>
                    </a:p>
                    <a:p>
                      <a:r>
                        <a:rPr lang="en-US" baseline="0" dirty="0" smtClean="0"/>
                        <a:t>Contaminated water</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solidFill>
                            <a:srgbClr val="FF0000"/>
                          </a:solidFill>
                        </a:rPr>
                        <a:t>Only acute &lt; 6 months </a:t>
                      </a:r>
                      <a:r>
                        <a:rPr lang="en-US" baseline="0" dirty="0" smtClean="0"/>
                        <a:t>(Does not become chronic)</a:t>
                      </a:r>
                    </a:p>
                  </a:txBody>
                  <a:tcPr/>
                </a:tc>
              </a:tr>
              <a:tr h="384934">
                <a:tc>
                  <a:txBody>
                    <a:bodyPr/>
                    <a:lstStyle/>
                    <a:p>
                      <a:r>
                        <a:rPr lang="en-US" dirty="0" smtClean="0"/>
                        <a:t>Pathophysiology</a:t>
                      </a:r>
                      <a:endParaRPr lang="en-US" dirty="0"/>
                    </a:p>
                  </a:txBody>
                  <a:tcPr/>
                </a:tc>
                <a:tc>
                  <a:txBody>
                    <a:bodyPr/>
                    <a:lstStyle/>
                    <a:p>
                      <a:r>
                        <a:rPr lang="en-US" dirty="0" smtClean="0"/>
                        <a:t>HAV RNA is</a:t>
                      </a:r>
                      <a:r>
                        <a:rPr lang="en-US" baseline="0" dirty="0" smtClean="0"/>
                        <a:t> ingested </a:t>
                      </a:r>
                      <a:r>
                        <a:rPr lang="en-US" baseline="0" dirty="0" smtClean="0">
                          <a:sym typeface="Wingdings"/>
                        </a:rPr>
                        <a:t> </a:t>
                      </a:r>
                      <a:r>
                        <a:rPr lang="en-US" baseline="0" dirty="0" smtClean="0"/>
                        <a:t>Replicates in hepatocyte</a:t>
                      </a:r>
                    </a:p>
                    <a:p>
                      <a:r>
                        <a:rPr lang="en-US" baseline="0" dirty="0" smtClean="0"/>
                        <a:t>Release into billary system (stable b/c no lipid envelope) </a:t>
                      </a:r>
                      <a:r>
                        <a:rPr lang="en-US" baseline="0" dirty="0" smtClean="0">
                          <a:sym typeface="Wingdings"/>
                        </a:rPr>
                        <a:t> </a:t>
                      </a:r>
                      <a:r>
                        <a:rPr lang="en-US" baseline="0" dirty="0" err="1" smtClean="0">
                          <a:sym typeface="Wingdings"/>
                        </a:rPr>
                        <a:t>elim</a:t>
                      </a:r>
                      <a:r>
                        <a:rPr lang="en-US" baseline="0" dirty="0" smtClean="0">
                          <a:sym typeface="Wingdings"/>
                        </a:rPr>
                        <a:t> feces</a:t>
                      </a:r>
                      <a:endParaRPr lang="en-US" baseline="0" dirty="0" smtClean="0"/>
                    </a:p>
                  </a:txBody>
                  <a:tcPr/>
                </a:tc>
              </a:tr>
              <a:tr h="384934">
                <a:tc>
                  <a:txBody>
                    <a:bodyPr/>
                    <a:lstStyle/>
                    <a:p>
                      <a:r>
                        <a:rPr lang="en-US" dirty="0" smtClean="0"/>
                        <a:t>Diagnosis</a:t>
                      </a:r>
                      <a:endParaRPr lang="en-US" dirty="0"/>
                    </a:p>
                  </a:txBody>
                  <a:tcPr/>
                </a:tc>
                <a:tc>
                  <a:txBody>
                    <a:bodyPr/>
                    <a:lstStyle/>
                    <a:p>
                      <a:r>
                        <a:rPr lang="en-US" baseline="0" dirty="0" smtClean="0"/>
                        <a:t>Difficult to diagnose b/c usually asymptomatic</a:t>
                      </a:r>
                    </a:p>
                    <a:p>
                      <a:r>
                        <a:rPr lang="en-US" baseline="0" dirty="0" smtClean="0"/>
                        <a:t>Anti-HAV: Antibody to HAV </a:t>
                      </a:r>
                    </a:p>
                  </a:txBody>
                  <a:tcPr/>
                </a:tc>
              </a:tr>
            </a:tbl>
          </a:graphicData>
        </a:graphic>
      </p:graphicFrame>
      <p:graphicFrame>
        <p:nvGraphicFramePr>
          <p:cNvPr id="9" name="Table 8"/>
          <p:cNvGraphicFramePr>
            <a:graphicFrameLocks noGrp="1"/>
          </p:cNvGraphicFramePr>
          <p:nvPr>
            <p:extLst>
              <p:ext uri="{D42A27DB-BD31-4B8C-83A1-F6EECF244321}">
                <p14:modId xmlns:p14="http://schemas.microsoft.com/office/powerpoint/2010/main" val="2735357547"/>
              </p:ext>
            </p:extLst>
          </p:nvPr>
        </p:nvGraphicFramePr>
        <p:xfrm>
          <a:off x="208518" y="3170690"/>
          <a:ext cx="8642755" cy="1371600"/>
        </p:xfrm>
        <a:graphic>
          <a:graphicData uri="http://schemas.openxmlformats.org/drawingml/2006/table">
            <a:tbl>
              <a:tblPr firstRow="1" bandRow="1">
                <a:tableStyleId>{5940675A-B579-460E-94D1-54222C63F5DA}</a:tableStyleId>
              </a:tblPr>
              <a:tblGrid>
                <a:gridCol w="1743971"/>
                <a:gridCol w="6898784"/>
              </a:tblGrid>
              <a:tr h="195626">
                <a:tc>
                  <a:txBody>
                    <a:bodyPr/>
                    <a:lstStyle/>
                    <a:p>
                      <a:r>
                        <a:rPr lang="en-US" dirty="0" smtClean="0"/>
                        <a:t>Prophylaxis:</a:t>
                      </a:r>
                      <a:endParaRPr lang="en-US" dirty="0"/>
                    </a:p>
                  </a:txBody>
                  <a:tcPr/>
                </a:tc>
                <a:tc>
                  <a:txBody>
                    <a:bodyPr/>
                    <a:lstStyle/>
                    <a:p>
                      <a:endParaRPr lang="en-US" dirty="0"/>
                    </a:p>
                  </a:txBody>
                  <a:tcPr/>
                </a:tc>
              </a:tr>
              <a:tr h="195626">
                <a:tc>
                  <a:txBody>
                    <a:bodyPr/>
                    <a:lstStyle/>
                    <a:p>
                      <a:r>
                        <a:rPr lang="en-US" dirty="0" smtClean="0"/>
                        <a:t>Cleanliness</a:t>
                      </a:r>
                      <a:endParaRPr lang="en-US" dirty="0"/>
                    </a:p>
                  </a:txBody>
                  <a:tcPr/>
                </a:tc>
                <a:tc>
                  <a:txBody>
                    <a:bodyPr/>
                    <a:lstStyle/>
                    <a:p>
                      <a:r>
                        <a:rPr lang="en-US" dirty="0" smtClean="0"/>
                        <a:t>Wash hands, Don’t get uncooked meat</a:t>
                      </a:r>
                      <a:endParaRPr lang="en-US" dirty="0"/>
                    </a:p>
                  </a:txBody>
                  <a:tcPr/>
                </a:tc>
              </a:tr>
              <a:tr h="391901">
                <a:tc>
                  <a:txBody>
                    <a:bodyPr/>
                    <a:lstStyle/>
                    <a:p>
                      <a:r>
                        <a:rPr lang="en-US" dirty="0" smtClean="0"/>
                        <a:t>Vaccines</a:t>
                      </a:r>
                      <a:endParaRPr lang="en-US" dirty="0"/>
                    </a:p>
                  </a:txBody>
                  <a:tcPr/>
                </a:tc>
                <a:tc>
                  <a:txBody>
                    <a:bodyPr/>
                    <a:lstStyle/>
                    <a:p>
                      <a:r>
                        <a:rPr lang="en-US" dirty="0" smtClean="0"/>
                        <a:t>Hep</a:t>
                      </a:r>
                      <a:r>
                        <a:rPr lang="en-US" baseline="0" dirty="0" smtClean="0"/>
                        <a:t> A vaccine as child (in Immunization notes)</a:t>
                      </a:r>
                    </a:p>
                    <a:p>
                      <a:r>
                        <a:rPr lang="en-US" dirty="0" smtClean="0"/>
                        <a:t>     Havrix, Vaqta</a:t>
                      </a:r>
                      <a:endParaRPr lang="en-US" dirty="0"/>
                    </a:p>
                  </a:txBody>
                  <a:tcPr/>
                </a:tc>
              </a:tr>
            </a:tbl>
          </a:graphicData>
        </a:graphic>
      </p:graphicFrame>
      <p:graphicFrame>
        <p:nvGraphicFramePr>
          <p:cNvPr id="10" name="Table 9"/>
          <p:cNvGraphicFramePr>
            <a:graphicFrameLocks noGrp="1"/>
          </p:cNvGraphicFramePr>
          <p:nvPr>
            <p:extLst>
              <p:ext uri="{D42A27DB-BD31-4B8C-83A1-F6EECF244321}">
                <p14:modId xmlns:p14="http://schemas.microsoft.com/office/powerpoint/2010/main" val="1145227968"/>
              </p:ext>
            </p:extLst>
          </p:nvPr>
        </p:nvGraphicFramePr>
        <p:xfrm>
          <a:off x="208518" y="4786418"/>
          <a:ext cx="8662601" cy="769868"/>
        </p:xfrm>
        <a:graphic>
          <a:graphicData uri="http://schemas.openxmlformats.org/drawingml/2006/table">
            <a:tbl>
              <a:tblPr firstRow="1" bandRow="1">
                <a:tableStyleId>{5940675A-B579-460E-94D1-54222C63F5DA}</a:tableStyleId>
              </a:tblPr>
              <a:tblGrid>
                <a:gridCol w="1762927"/>
                <a:gridCol w="6899674"/>
              </a:tblGrid>
              <a:tr h="384934">
                <a:tc>
                  <a:txBody>
                    <a:bodyPr/>
                    <a:lstStyle/>
                    <a:p>
                      <a:r>
                        <a:rPr lang="en-US" dirty="0" smtClean="0"/>
                        <a:t>Tx</a:t>
                      </a:r>
                      <a:endParaRPr lang="en-US" dirty="0"/>
                    </a:p>
                  </a:txBody>
                  <a:tcPr/>
                </a:tc>
                <a:tc>
                  <a:txBody>
                    <a:bodyPr/>
                    <a:lstStyle/>
                    <a:p>
                      <a:r>
                        <a:rPr lang="en-US" baseline="0" dirty="0" smtClean="0"/>
                        <a:t>No chronic liver disease with Hep A and not fatal</a:t>
                      </a:r>
                    </a:p>
                  </a:txBody>
                  <a:tcPr/>
                </a:tc>
              </a:tr>
              <a:tr h="384934">
                <a:tc>
                  <a:txBody>
                    <a:bodyPr/>
                    <a:lstStyle/>
                    <a:p>
                      <a:r>
                        <a:rPr lang="en-US" dirty="0" smtClean="0"/>
                        <a:t>None</a:t>
                      </a:r>
                      <a:endParaRPr lang="en-US" dirty="0"/>
                    </a:p>
                  </a:txBody>
                  <a:tcPr/>
                </a:tc>
                <a:tc>
                  <a:txBody>
                    <a:bodyPr/>
                    <a:lstStyle/>
                    <a:p>
                      <a:r>
                        <a:rPr lang="en-US" baseline="0" dirty="0" smtClean="0"/>
                        <a:t>No tx b/c it is a self limiting disease</a:t>
                      </a:r>
                    </a:p>
                  </a:txBody>
                  <a:tcPr/>
                </a:tc>
              </a:tr>
            </a:tbl>
          </a:graphicData>
        </a:graphic>
      </p:graphicFrame>
    </p:spTree>
    <p:extLst>
      <p:ext uri="{BB962C8B-B14F-4D97-AF65-F5344CB8AC3E}">
        <p14:creationId xmlns:p14="http://schemas.microsoft.com/office/powerpoint/2010/main" val="3152582819"/>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5" name="Table 4"/>
          <p:cNvGraphicFramePr>
            <a:graphicFrameLocks noGrp="1"/>
          </p:cNvGraphicFramePr>
          <p:nvPr>
            <p:extLst>
              <p:ext uri="{D42A27DB-BD31-4B8C-83A1-F6EECF244321}">
                <p14:modId xmlns:p14="http://schemas.microsoft.com/office/powerpoint/2010/main" val="2204790496"/>
              </p:ext>
            </p:extLst>
          </p:nvPr>
        </p:nvGraphicFramePr>
        <p:xfrm>
          <a:off x="250122" y="1150215"/>
          <a:ext cx="8619702" cy="4622916"/>
        </p:xfrm>
        <a:graphic>
          <a:graphicData uri="http://schemas.openxmlformats.org/drawingml/2006/table">
            <a:tbl>
              <a:tblPr>
                <a:tableStyleId>{2D5ABB26-0587-4C30-8999-92F81FD0307C}</a:tableStyleId>
              </a:tblPr>
              <a:tblGrid>
                <a:gridCol w="2982265"/>
                <a:gridCol w="5637437"/>
              </a:tblGrid>
              <a:tr h="332568">
                <a:tc>
                  <a:txBody>
                    <a:bodyPr/>
                    <a:lstStyle/>
                    <a:p>
                      <a:pPr algn="l" fontAlgn="ctr"/>
                      <a:r>
                        <a:rPr lang="en-US" sz="1600" u="none" strike="noStrike" dirty="0" smtClean="0">
                          <a:effectLst/>
                        </a:rPr>
                        <a:t>Rapid </a:t>
                      </a:r>
                      <a:r>
                        <a:rPr lang="en-US" sz="1600" u="none" strike="noStrike" dirty="0">
                          <a:effectLst/>
                        </a:rPr>
                        <a:t>viral response (</a:t>
                      </a:r>
                      <a:r>
                        <a:rPr lang="en-US" sz="1600" u="none" strike="noStrike" dirty="0">
                          <a:solidFill>
                            <a:srgbClr val="FF0000"/>
                          </a:solidFill>
                          <a:effectLst/>
                        </a:rPr>
                        <a:t>RVR</a:t>
                      </a:r>
                      <a:r>
                        <a:rPr lang="en-US" sz="1600" u="none" strike="noStrike" dirty="0">
                          <a:effectLst/>
                        </a:rPr>
                        <a:t>)</a:t>
                      </a:r>
                      <a:endParaRPr lang="en-US" sz="1600" b="0" i="0" u="none" strike="noStrike" dirty="0">
                        <a:solidFill>
                          <a:srgbClr val="000000"/>
                        </a:solidFill>
                        <a:effectLst/>
                        <a:latin typeface="Arial"/>
                      </a:endParaRPr>
                    </a:p>
                  </a:txBody>
                  <a:tcPr marL="4105" marR="4105" marT="4105" marB="0" anchor="ctr"/>
                </a:tc>
                <a:tc>
                  <a:txBody>
                    <a:bodyPr/>
                    <a:lstStyle/>
                    <a:p>
                      <a:pPr algn="l" fontAlgn="ctr"/>
                      <a:r>
                        <a:rPr lang="en-US" sz="1600" u="none" strike="noStrike">
                          <a:effectLst/>
                        </a:rPr>
                        <a:t>patient with undetectable viral load at week 4 of treatment</a:t>
                      </a:r>
                      <a:endParaRPr lang="en-US" sz="1600" b="0" i="0" u="none" strike="noStrike">
                        <a:solidFill>
                          <a:srgbClr val="000000"/>
                        </a:solidFill>
                        <a:effectLst/>
                        <a:latin typeface="Arial"/>
                      </a:endParaRPr>
                    </a:p>
                  </a:txBody>
                  <a:tcPr marL="4105" marR="4105" marT="4105" marB="0" anchor="ctr"/>
                </a:tc>
              </a:tr>
              <a:tr h="1313754">
                <a:tc>
                  <a:txBody>
                    <a:bodyPr/>
                    <a:lstStyle/>
                    <a:p>
                      <a:pPr algn="l" fontAlgn="ctr"/>
                      <a:r>
                        <a:rPr lang="en-US" sz="1600" u="none" strike="noStrike" dirty="0">
                          <a:effectLst/>
                        </a:rPr>
                        <a:t>Early </a:t>
                      </a:r>
                      <a:r>
                        <a:rPr lang="en-US" sz="1600" u="none" strike="noStrike" dirty="0" err="1">
                          <a:effectLst/>
                        </a:rPr>
                        <a:t>virologic</a:t>
                      </a:r>
                      <a:r>
                        <a:rPr lang="en-US" sz="1600" u="none" strike="noStrike" dirty="0">
                          <a:effectLst/>
                        </a:rPr>
                        <a:t> response (EVR)</a:t>
                      </a:r>
                      <a:endParaRPr lang="en-US" sz="1600" b="0" i="0" u="none" strike="noStrike" dirty="0">
                        <a:solidFill>
                          <a:srgbClr val="000000"/>
                        </a:solidFill>
                        <a:effectLst/>
                        <a:latin typeface="Arial"/>
                      </a:endParaRPr>
                    </a:p>
                  </a:txBody>
                  <a:tcPr marL="4105" marR="4105" marT="4105" marB="0" anchor="ctr"/>
                </a:tc>
                <a:tc>
                  <a:txBody>
                    <a:bodyPr/>
                    <a:lstStyle/>
                    <a:p>
                      <a:pPr algn="l" fontAlgn="ctr"/>
                      <a:r>
                        <a:rPr lang="en-US" sz="1600" u="none" strike="noStrike">
                          <a:effectLst/>
                        </a:rPr>
                        <a:t>patient who experiences at least a 2-log reduction in viral load by the 12th week of treatment (partial EVR) or a patient with undetectable viral load by the 12th week of treatment (complete EVR)</a:t>
                      </a:r>
                      <a:endParaRPr lang="en-US" sz="1600" b="0" i="0" u="none" strike="noStrike">
                        <a:solidFill>
                          <a:srgbClr val="000000"/>
                        </a:solidFill>
                        <a:effectLst/>
                        <a:latin typeface="Arial"/>
                      </a:endParaRPr>
                    </a:p>
                  </a:txBody>
                  <a:tcPr marL="4105" marR="4105" marT="4105" marB="0" anchor="ctr"/>
                </a:tc>
              </a:tr>
              <a:tr h="332568">
                <a:tc rowSpan="2">
                  <a:txBody>
                    <a:bodyPr/>
                    <a:lstStyle/>
                    <a:p>
                      <a:pPr algn="l" fontAlgn="ctr"/>
                      <a:r>
                        <a:rPr lang="en-US" sz="1600" u="none" strike="noStrike">
                          <a:effectLst/>
                        </a:rPr>
                        <a:t>End of treatment response (ETR)</a:t>
                      </a:r>
                      <a:endParaRPr lang="en-US" sz="1600" b="0" i="0" u="none" strike="noStrike">
                        <a:solidFill>
                          <a:srgbClr val="000000"/>
                        </a:solidFill>
                        <a:effectLst/>
                        <a:latin typeface="Arial"/>
                      </a:endParaRPr>
                    </a:p>
                  </a:txBody>
                  <a:tcPr marL="4105" marR="4105" marT="4105" marB="0" anchor="ctr"/>
                </a:tc>
                <a:tc>
                  <a:txBody>
                    <a:bodyPr/>
                    <a:lstStyle/>
                    <a:p>
                      <a:pPr algn="l" fontAlgn="ctr"/>
                      <a:r>
                        <a:rPr lang="en-US" sz="1600" u="none" strike="noStrike">
                          <a:effectLst/>
                        </a:rPr>
                        <a:t>patient with no detectable viral load at the </a:t>
                      </a:r>
                      <a:endParaRPr lang="en-US" sz="1600" b="0" i="0" u="none" strike="noStrike">
                        <a:solidFill>
                          <a:srgbClr val="000000"/>
                        </a:solidFill>
                        <a:effectLst/>
                        <a:latin typeface="Arial"/>
                      </a:endParaRPr>
                    </a:p>
                  </a:txBody>
                  <a:tcPr marL="4105" marR="4105" marT="4105" marB="0" anchor="ctr"/>
                </a:tc>
              </a:tr>
              <a:tr h="332568">
                <a:tc vMerge="1">
                  <a:txBody>
                    <a:bodyPr/>
                    <a:lstStyle/>
                    <a:p>
                      <a:endParaRPr lang="en-US"/>
                    </a:p>
                  </a:txBody>
                  <a:tcPr/>
                </a:tc>
                <a:tc>
                  <a:txBody>
                    <a:bodyPr/>
                    <a:lstStyle/>
                    <a:p>
                      <a:pPr algn="l" fontAlgn="ctr"/>
                      <a:r>
                        <a:rPr lang="en-US" sz="1600" u="none" strike="noStrike">
                          <a:effectLst/>
                        </a:rPr>
                        <a:t>end of treatment</a:t>
                      </a:r>
                      <a:endParaRPr lang="en-US" sz="1600" b="0" i="0" u="none" strike="noStrike">
                        <a:solidFill>
                          <a:srgbClr val="000000"/>
                        </a:solidFill>
                        <a:effectLst/>
                        <a:latin typeface="Arial"/>
                      </a:endParaRPr>
                    </a:p>
                  </a:txBody>
                  <a:tcPr marL="4105" marR="4105" marT="4105" marB="0" anchor="ctr"/>
                </a:tc>
              </a:tr>
              <a:tr h="659630">
                <a:tc>
                  <a:txBody>
                    <a:bodyPr/>
                    <a:lstStyle/>
                    <a:p>
                      <a:pPr algn="l" fontAlgn="ctr"/>
                      <a:r>
                        <a:rPr lang="en-US" sz="1600" u="none" strike="noStrike" dirty="0">
                          <a:effectLst/>
                        </a:rPr>
                        <a:t>Sustained </a:t>
                      </a:r>
                      <a:r>
                        <a:rPr lang="en-US" sz="1600" u="none" strike="noStrike" dirty="0" err="1">
                          <a:effectLst/>
                        </a:rPr>
                        <a:t>virologic</a:t>
                      </a:r>
                      <a:r>
                        <a:rPr lang="en-US" sz="1600" u="none" strike="noStrike" dirty="0">
                          <a:effectLst/>
                        </a:rPr>
                        <a:t> response (</a:t>
                      </a:r>
                      <a:r>
                        <a:rPr lang="en-US" sz="1600" u="none" strike="noStrike" dirty="0">
                          <a:solidFill>
                            <a:srgbClr val="FF0000"/>
                          </a:solidFill>
                          <a:effectLst/>
                        </a:rPr>
                        <a:t>SVR</a:t>
                      </a:r>
                      <a:r>
                        <a:rPr lang="en-US" sz="1600" u="none" strike="noStrike" dirty="0">
                          <a:effectLst/>
                        </a:rPr>
                        <a:t>)</a:t>
                      </a:r>
                      <a:endParaRPr lang="en-US" sz="1600" b="0" i="0" u="none" strike="noStrike" dirty="0">
                        <a:solidFill>
                          <a:srgbClr val="000000"/>
                        </a:solidFill>
                        <a:effectLst/>
                        <a:latin typeface="Arial"/>
                      </a:endParaRPr>
                    </a:p>
                  </a:txBody>
                  <a:tcPr marL="4105" marR="4105" marT="4105" marB="0" anchor="ctr"/>
                </a:tc>
                <a:tc>
                  <a:txBody>
                    <a:bodyPr/>
                    <a:lstStyle/>
                    <a:p>
                      <a:pPr algn="l" fontAlgn="ctr"/>
                      <a:r>
                        <a:rPr lang="en-US" sz="1600" u="none" strike="noStrike" dirty="0">
                          <a:effectLst/>
                        </a:rPr>
                        <a:t>patient with no detectable viral load at the conclusion of therapy and 24 weeks (6 months) later</a:t>
                      </a:r>
                      <a:endParaRPr lang="en-US" sz="1600" b="0" i="0" u="none" strike="noStrike" dirty="0">
                        <a:solidFill>
                          <a:srgbClr val="000000"/>
                        </a:solidFill>
                        <a:effectLst/>
                        <a:latin typeface="Arial"/>
                      </a:endParaRPr>
                    </a:p>
                  </a:txBody>
                  <a:tcPr marL="4105" marR="4105" marT="4105" marB="0" anchor="ctr"/>
                </a:tc>
              </a:tr>
              <a:tr h="332568">
                <a:tc>
                  <a:txBody>
                    <a:bodyPr/>
                    <a:lstStyle/>
                    <a:p>
                      <a:pPr algn="l" fontAlgn="ctr"/>
                      <a:r>
                        <a:rPr lang="en-US" sz="1600" u="none" strike="noStrike">
                          <a:effectLst/>
                        </a:rPr>
                        <a:t>Non-responders</a:t>
                      </a:r>
                      <a:endParaRPr lang="en-US" sz="1600" b="0" i="0" u="none" strike="noStrike">
                        <a:solidFill>
                          <a:srgbClr val="000000"/>
                        </a:solidFill>
                        <a:effectLst/>
                        <a:latin typeface="Arial"/>
                      </a:endParaRPr>
                    </a:p>
                  </a:txBody>
                  <a:tcPr marL="4105" marR="4105" marT="4105" marB="0" anchor="ctr"/>
                </a:tc>
                <a:tc>
                  <a:txBody>
                    <a:bodyPr/>
                    <a:lstStyle/>
                    <a:p>
                      <a:pPr algn="l" fontAlgn="ctr"/>
                      <a:r>
                        <a:rPr lang="en-US" sz="1600" u="none" strike="noStrike">
                          <a:effectLst/>
                        </a:rPr>
                        <a:t>patient with less than a 2-log reduction in viral load after 12 weeks  </a:t>
                      </a:r>
                      <a:endParaRPr lang="en-US" sz="1600" b="0" i="0" u="none" strike="noStrike">
                        <a:solidFill>
                          <a:srgbClr val="000000"/>
                        </a:solidFill>
                        <a:effectLst/>
                        <a:latin typeface="Arial"/>
                      </a:endParaRPr>
                    </a:p>
                  </a:txBody>
                  <a:tcPr marL="4105" marR="4105" marT="4105" marB="0" anchor="ctr"/>
                </a:tc>
              </a:tr>
              <a:tr h="659630">
                <a:tc>
                  <a:txBody>
                    <a:bodyPr/>
                    <a:lstStyle/>
                    <a:p>
                      <a:pPr algn="l" fontAlgn="ctr"/>
                      <a:r>
                        <a:rPr lang="en-US" sz="1600" u="none" strike="noStrike">
                          <a:effectLst/>
                        </a:rPr>
                        <a:t>Partial responder</a:t>
                      </a:r>
                      <a:endParaRPr lang="en-US" sz="1600" b="0" i="0" u="none" strike="noStrike">
                        <a:solidFill>
                          <a:srgbClr val="000000"/>
                        </a:solidFill>
                        <a:effectLst/>
                        <a:latin typeface="Arial"/>
                      </a:endParaRPr>
                    </a:p>
                  </a:txBody>
                  <a:tcPr marL="4105" marR="4105" marT="4105" marB="0" anchor="ctr"/>
                </a:tc>
                <a:tc>
                  <a:txBody>
                    <a:bodyPr/>
                    <a:lstStyle/>
                    <a:p>
                      <a:pPr algn="l" fontAlgn="ctr"/>
                      <a:r>
                        <a:rPr lang="en-US" sz="1600" u="none" strike="noStrike">
                          <a:effectLst/>
                        </a:rPr>
                        <a:t>patient with at least a 2-log reduction in viral load but detectable viral levels after 24 weeks of therapy</a:t>
                      </a:r>
                      <a:endParaRPr lang="en-US" sz="1600" b="0" i="0" u="none" strike="noStrike">
                        <a:solidFill>
                          <a:srgbClr val="000000"/>
                        </a:solidFill>
                        <a:effectLst/>
                        <a:latin typeface="Arial"/>
                      </a:endParaRPr>
                    </a:p>
                  </a:txBody>
                  <a:tcPr marL="4105" marR="4105" marT="4105" marB="0" anchor="ctr"/>
                </a:tc>
              </a:tr>
              <a:tr h="659630">
                <a:tc>
                  <a:txBody>
                    <a:bodyPr/>
                    <a:lstStyle/>
                    <a:p>
                      <a:pPr algn="l" fontAlgn="ctr"/>
                      <a:r>
                        <a:rPr lang="en-US" sz="1600" u="none" strike="noStrike">
                          <a:effectLst/>
                        </a:rPr>
                        <a:t>Relapsers</a:t>
                      </a:r>
                      <a:endParaRPr lang="en-US" sz="1600" b="0" i="0" u="none" strike="noStrike">
                        <a:solidFill>
                          <a:srgbClr val="000000"/>
                        </a:solidFill>
                        <a:effectLst/>
                        <a:latin typeface="Arial"/>
                      </a:endParaRPr>
                    </a:p>
                  </a:txBody>
                  <a:tcPr marL="4105" marR="4105" marT="4105" marB="0" anchor="ctr"/>
                </a:tc>
                <a:tc>
                  <a:txBody>
                    <a:bodyPr/>
                    <a:lstStyle/>
                    <a:p>
                      <a:pPr algn="l" fontAlgn="ctr"/>
                      <a:r>
                        <a:rPr lang="en-US" sz="1600" u="none" strike="noStrike" dirty="0">
                          <a:effectLst/>
                        </a:rPr>
                        <a:t>patient who responds to therapy but whose viral load becomes detectable once therapy has been discontinued</a:t>
                      </a:r>
                      <a:endParaRPr lang="en-US" sz="1600" b="0" i="0" u="none" strike="noStrike" dirty="0">
                        <a:solidFill>
                          <a:srgbClr val="000000"/>
                        </a:solidFill>
                        <a:effectLst/>
                        <a:latin typeface="Arial"/>
                      </a:endParaRPr>
                    </a:p>
                  </a:txBody>
                  <a:tcPr marL="4105" marR="4105" marT="4105" marB="0" anchor="ctr"/>
                </a:tc>
              </a:tr>
            </a:tbl>
          </a:graphicData>
        </a:graphic>
      </p:graphicFrame>
      <p:sp>
        <p:nvSpPr>
          <p:cNvPr id="6" name="TextBox 5"/>
          <p:cNvSpPr txBox="1"/>
          <p:nvPr/>
        </p:nvSpPr>
        <p:spPr>
          <a:xfrm>
            <a:off x="250122" y="346388"/>
            <a:ext cx="2367768" cy="369332"/>
          </a:xfrm>
          <a:prstGeom prst="rect">
            <a:avLst/>
          </a:prstGeom>
          <a:noFill/>
        </p:spPr>
        <p:txBody>
          <a:bodyPr wrap="none" rtlCol="0">
            <a:spAutoFit/>
          </a:bodyPr>
          <a:lstStyle/>
          <a:p>
            <a:r>
              <a:rPr lang="en-US" dirty="0" smtClean="0"/>
              <a:t>Definition of Response:</a:t>
            </a:r>
            <a:endParaRPr lang="en-US" dirty="0"/>
          </a:p>
        </p:txBody>
      </p:sp>
    </p:spTree>
    <p:extLst>
      <p:ext uri="{BB962C8B-B14F-4D97-AF65-F5344CB8AC3E}">
        <p14:creationId xmlns:p14="http://schemas.microsoft.com/office/powerpoint/2010/main" val="24464883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723010" y="153860"/>
            <a:ext cx="7243015" cy="6446663"/>
          </a:xfrm>
          <a:prstGeom prst="rect">
            <a:avLst/>
          </a:prstGeom>
        </p:spPr>
      </p:pic>
      <p:sp>
        <p:nvSpPr>
          <p:cNvPr id="5" name="Rectangle 4"/>
          <p:cNvSpPr/>
          <p:nvPr/>
        </p:nvSpPr>
        <p:spPr>
          <a:xfrm>
            <a:off x="-13363" y="473230"/>
            <a:ext cx="1736373" cy="369332"/>
          </a:xfrm>
          <a:prstGeom prst="rect">
            <a:avLst/>
          </a:prstGeom>
        </p:spPr>
        <p:txBody>
          <a:bodyPr wrap="none">
            <a:spAutoFit/>
          </a:bodyPr>
          <a:lstStyle/>
          <a:p>
            <a:r>
              <a:rPr lang="en-US" dirty="0"/>
              <a:t>Pathophysiology</a:t>
            </a:r>
          </a:p>
        </p:txBody>
      </p:sp>
    </p:spTree>
    <p:extLst>
      <p:ext uri="{BB962C8B-B14F-4D97-AF65-F5344CB8AC3E}">
        <p14:creationId xmlns:p14="http://schemas.microsoft.com/office/powerpoint/2010/main" val="40678884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3"/>
          <p:cNvGraphicFramePr>
            <a:graphicFrameLocks noGrp="1"/>
          </p:cNvGraphicFramePr>
          <p:nvPr>
            <p:extLst>
              <p:ext uri="{D42A27DB-BD31-4B8C-83A1-F6EECF244321}">
                <p14:modId xmlns:p14="http://schemas.microsoft.com/office/powerpoint/2010/main" val="2037588973"/>
              </p:ext>
            </p:extLst>
          </p:nvPr>
        </p:nvGraphicFramePr>
        <p:xfrm>
          <a:off x="432583" y="368598"/>
          <a:ext cx="8058916" cy="640080"/>
        </p:xfrm>
        <a:graphic>
          <a:graphicData uri="http://schemas.openxmlformats.org/drawingml/2006/table">
            <a:tbl>
              <a:tblPr firstRow="1" bandRow="1">
                <a:tableStyleId>{5940675A-B579-460E-94D1-54222C63F5DA}</a:tableStyleId>
              </a:tblPr>
              <a:tblGrid>
                <a:gridCol w="1983663"/>
                <a:gridCol w="6075253"/>
              </a:tblGrid>
              <a:tr h="370840">
                <a:tc>
                  <a:txBody>
                    <a:bodyPr/>
                    <a:lstStyle/>
                    <a:p>
                      <a:r>
                        <a:rPr lang="en-US" dirty="0" smtClean="0"/>
                        <a:t>HCV</a:t>
                      </a:r>
                      <a:r>
                        <a:rPr lang="en-US" baseline="0" dirty="0" smtClean="0"/>
                        <a:t> </a:t>
                      </a:r>
                      <a:r>
                        <a:rPr lang="en-US" dirty="0" smtClean="0"/>
                        <a:t>Clinical Course</a:t>
                      </a:r>
                      <a:endParaRPr lang="en-US" dirty="0"/>
                    </a:p>
                  </a:txBody>
                  <a:tcPr/>
                </a:tc>
                <a:tc>
                  <a:txBody>
                    <a:bodyPr/>
                    <a:lstStyle/>
                    <a:p>
                      <a:r>
                        <a:rPr lang="en-US" dirty="0" smtClean="0"/>
                        <a:t>Usually</a:t>
                      </a:r>
                      <a:r>
                        <a:rPr lang="en-US" baseline="0" dirty="0" smtClean="0"/>
                        <a:t> asymptomatic</a:t>
                      </a:r>
                    </a:p>
                    <a:p>
                      <a:r>
                        <a:rPr lang="en-US" baseline="0" dirty="0" smtClean="0"/>
                        <a:t>When acute infection occurs, ALT can be 15x ULN of 50 U/L </a:t>
                      </a:r>
                      <a:endParaRPr lang="en-US" dirty="0"/>
                    </a:p>
                  </a:txBody>
                  <a:tcPr/>
                </a:tc>
              </a:tr>
            </a:tbl>
          </a:graphicData>
        </a:graphic>
      </p:graphicFrame>
      <p:pic>
        <p:nvPicPr>
          <p:cNvPr id="6" name="Picture 5"/>
          <p:cNvPicPr>
            <a:picLocks noChangeAspect="1"/>
          </p:cNvPicPr>
          <p:nvPr/>
        </p:nvPicPr>
        <p:blipFill>
          <a:blip r:embed="rId2"/>
          <a:stretch>
            <a:fillRect/>
          </a:stretch>
        </p:blipFill>
        <p:spPr>
          <a:xfrm>
            <a:off x="220938" y="1578585"/>
            <a:ext cx="4204354" cy="3341355"/>
          </a:xfrm>
          <a:prstGeom prst="rect">
            <a:avLst/>
          </a:prstGeom>
        </p:spPr>
      </p:pic>
      <p:pic>
        <p:nvPicPr>
          <p:cNvPr id="2049" name="Picture 1" descr="https://po-b.temple.edu/wm/mail/genimage.jpg?sessionid=3d526e56169269b729524112435173e65&amp;uid=53086&amp;off=165999&amp;len=45270&amp;enc=1&amp;typ=1&amp;mbox=user.nsifo"/>
          <p:cNvPicPr>
            <a:picLocks noChangeAspect="1" noChangeArrowheads="1"/>
          </p:cNvPicPr>
          <p:nvPr/>
        </p:nvPicPr>
        <p:blipFill>
          <a:blip r:embed="rId3" r:link="rId4">
            <a:extLst>
              <a:ext uri="{28A0092B-C50C-407E-A947-70E740481C1C}">
                <a14:useLocalDpi xmlns:a14="http://schemas.microsoft.com/office/drawing/2010/main" val="0"/>
              </a:ext>
            </a:extLst>
          </a:blip>
          <a:srcRect/>
          <a:stretch>
            <a:fillRect/>
          </a:stretch>
        </p:blipFill>
        <p:spPr bwMode="auto">
          <a:xfrm>
            <a:off x="4561904" y="1578584"/>
            <a:ext cx="4404122" cy="34605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p:cNvSpPr txBox="1"/>
          <p:nvPr/>
        </p:nvSpPr>
        <p:spPr>
          <a:xfrm>
            <a:off x="4561904" y="5039157"/>
            <a:ext cx="4621778" cy="369332"/>
          </a:xfrm>
          <a:prstGeom prst="rect">
            <a:avLst/>
          </a:prstGeom>
          <a:noFill/>
        </p:spPr>
        <p:txBody>
          <a:bodyPr wrap="none" rtlCol="0">
            <a:spAutoFit/>
          </a:bodyPr>
          <a:lstStyle/>
          <a:p>
            <a:r>
              <a:rPr lang="en-US" dirty="0" smtClean="0">
                <a:solidFill>
                  <a:srgbClr val="FF0000"/>
                </a:solidFill>
              </a:rPr>
              <a:t>In chronic infection: HCV RNA is always present</a:t>
            </a:r>
            <a:endParaRPr lang="en-US" dirty="0">
              <a:solidFill>
                <a:srgbClr val="FF0000"/>
              </a:solidFill>
            </a:endParaRPr>
          </a:p>
        </p:txBody>
      </p:sp>
    </p:spTree>
    <p:extLst>
      <p:ext uri="{BB962C8B-B14F-4D97-AF65-F5344CB8AC3E}">
        <p14:creationId xmlns:p14="http://schemas.microsoft.com/office/powerpoint/2010/main" val="1621786530"/>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69889" y="188367"/>
            <a:ext cx="1633781" cy="369332"/>
          </a:xfrm>
          <a:prstGeom prst="rect">
            <a:avLst/>
          </a:prstGeom>
          <a:noFill/>
        </p:spPr>
        <p:txBody>
          <a:bodyPr wrap="none" rtlCol="0">
            <a:spAutoFit/>
          </a:bodyPr>
          <a:lstStyle/>
          <a:p>
            <a:r>
              <a:rPr lang="en-US" dirty="0" smtClean="0"/>
              <a:t>HCV Treatment</a:t>
            </a:r>
            <a:endParaRPr lang="en-US" dirty="0"/>
          </a:p>
        </p:txBody>
      </p:sp>
      <p:sp>
        <p:nvSpPr>
          <p:cNvPr id="5" name="TextBox 4"/>
          <p:cNvSpPr txBox="1"/>
          <p:nvPr/>
        </p:nvSpPr>
        <p:spPr>
          <a:xfrm>
            <a:off x="3779463" y="1874048"/>
            <a:ext cx="1720017" cy="369332"/>
          </a:xfrm>
          <a:prstGeom prst="rect">
            <a:avLst/>
          </a:prstGeom>
          <a:noFill/>
        </p:spPr>
        <p:txBody>
          <a:bodyPr wrap="none" rtlCol="0">
            <a:spAutoFit/>
          </a:bodyPr>
          <a:lstStyle/>
          <a:p>
            <a:r>
              <a:rPr lang="en-US" dirty="0" smtClean="0"/>
              <a:t>Check Genotype</a:t>
            </a:r>
            <a:endParaRPr lang="en-US" dirty="0"/>
          </a:p>
        </p:txBody>
      </p:sp>
      <p:sp>
        <p:nvSpPr>
          <p:cNvPr id="6" name="TextBox 5"/>
          <p:cNvSpPr txBox="1"/>
          <p:nvPr/>
        </p:nvSpPr>
        <p:spPr>
          <a:xfrm>
            <a:off x="2132411" y="2855481"/>
            <a:ext cx="1275259" cy="369332"/>
          </a:xfrm>
          <a:prstGeom prst="rect">
            <a:avLst/>
          </a:prstGeom>
          <a:noFill/>
        </p:spPr>
        <p:txBody>
          <a:bodyPr wrap="none" rtlCol="0">
            <a:spAutoFit/>
          </a:bodyPr>
          <a:lstStyle/>
          <a:p>
            <a:r>
              <a:rPr lang="en-US" dirty="0" smtClean="0"/>
              <a:t>Genotype 1</a:t>
            </a:r>
          </a:p>
        </p:txBody>
      </p:sp>
      <p:sp>
        <p:nvSpPr>
          <p:cNvPr id="7" name="TextBox 6"/>
          <p:cNvSpPr txBox="1"/>
          <p:nvPr/>
        </p:nvSpPr>
        <p:spPr>
          <a:xfrm>
            <a:off x="5499480" y="2855481"/>
            <a:ext cx="1462923" cy="369332"/>
          </a:xfrm>
          <a:prstGeom prst="rect">
            <a:avLst/>
          </a:prstGeom>
          <a:noFill/>
        </p:spPr>
        <p:txBody>
          <a:bodyPr wrap="none" rtlCol="0">
            <a:spAutoFit/>
          </a:bodyPr>
          <a:lstStyle/>
          <a:p>
            <a:r>
              <a:rPr lang="en-US" dirty="0" smtClean="0"/>
              <a:t>Genotype 2-6</a:t>
            </a:r>
            <a:endParaRPr lang="en-US" dirty="0"/>
          </a:p>
        </p:txBody>
      </p:sp>
      <p:cxnSp>
        <p:nvCxnSpPr>
          <p:cNvPr id="11" name="Straight Connector 10"/>
          <p:cNvCxnSpPr>
            <a:stCxn id="5" idx="2"/>
            <a:endCxn id="6" idx="0"/>
          </p:cNvCxnSpPr>
          <p:nvPr/>
        </p:nvCxnSpPr>
        <p:spPr>
          <a:xfrm flipH="1">
            <a:off x="2770041" y="2243380"/>
            <a:ext cx="1869431" cy="612101"/>
          </a:xfrm>
          <a:prstGeom prst="line">
            <a:avLst/>
          </a:prstGeom>
        </p:spPr>
        <p:style>
          <a:lnRef idx="2">
            <a:schemeClr val="accent1"/>
          </a:lnRef>
          <a:fillRef idx="0">
            <a:schemeClr val="accent1"/>
          </a:fillRef>
          <a:effectRef idx="1">
            <a:schemeClr val="accent1"/>
          </a:effectRef>
          <a:fontRef idx="minor">
            <a:schemeClr val="tx1"/>
          </a:fontRef>
        </p:style>
      </p:cxnSp>
      <p:cxnSp>
        <p:nvCxnSpPr>
          <p:cNvPr id="13" name="Straight Connector 12"/>
          <p:cNvCxnSpPr>
            <a:stCxn id="5" idx="2"/>
            <a:endCxn id="7" idx="0"/>
          </p:cNvCxnSpPr>
          <p:nvPr/>
        </p:nvCxnSpPr>
        <p:spPr>
          <a:xfrm>
            <a:off x="4639472" y="2243380"/>
            <a:ext cx="1591470" cy="612101"/>
          </a:xfrm>
          <a:prstGeom prst="line">
            <a:avLst/>
          </a:prstGeom>
        </p:spPr>
        <p:style>
          <a:lnRef idx="2">
            <a:schemeClr val="accent1"/>
          </a:lnRef>
          <a:fillRef idx="0">
            <a:schemeClr val="accent1"/>
          </a:fillRef>
          <a:effectRef idx="1">
            <a:schemeClr val="accent1"/>
          </a:effectRef>
          <a:fontRef idx="minor">
            <a:schemeClr val="tx1"/>
          </a:fontRef>
        </p:style>
      </p:cxnSp>
      <p:sp>
        <p:nvSpPr>
          <p:cNvPr id="19" name="TextBox 18"/>
          <p:cNvSpPr txBox="1"/>
          <p:nvPr/>
        </p:nvSpPr>
        <p:spPr>
          <a:xfrm>
            <a:off x="1558881" y="5157334"/>
            <a:ext cx="2450498" cy="1477328"/>
          </a:xfrm>
          <a:prstGeom prst="rect">
            <a:avLst/>
          </a:prstGeom>
          <a:noFill/>
        </p:spPr>
        <p:txBody>
          <a:bodyPr wrap="none" rtlCol="0">
            <a:spAutoFit/>
          </a:bodyPr>
          <a:lstStyle/>
          <a:p>
            <a:pPr algn="ctr"/>
            <a:r>
              <a:rPr lang="en-US" dirty="0" smtClean="0">
                <a:solidFill>
                  <a:srgbClr val="0000FF"/>
                </a:solidFill>
              </a:rPr>
              <a:t>PEG-IFN</a:t>
            </a:r>
          </a:p>
          <a:p>
            <a:pPr algn="ctr"/>
            <a:r>
              <a:rPr lang="en-US" dirty="0"/>
              <a:t>+</a:t>
            </a:r>
            <a:endParaRPr lang="en-US" dirty="0" smtClean="0"/>
          </a:p>
          <a:p>
            <a:pPr algn="ctr"/>
            <a:r>
              <a:rPr lang="en-US" dirty="0" smtClean="0">
                <a:solidFill>
                  <a:srgbClr val="800000"/>
                </a:solidFill>
              </a:rPr>
              <a:t>Ribavirin</a:t>
            </a:r>
          </a:p>
          <a:p>
            <a:pPr algn="ctr"/>
            <a:r>
              <a:rPr lang="en-US" dirty="0"/>
              <a:t>+</a:t>
            </a:r>
            <a:endParaRPr lang="en-US" dirty="0" smtClean="0"/>
          </a:p>
          <a:p>
            <a:pPr algn="ctr"/>
            <a:r>
              <a:rPr lang="en-US" dirty="0" smtClean="0">
                <a:solidFill>
                  <a:srgbClr val="008000"/>
                </a:solidFill>
              </a:rPr>
              <a:t>Telaprevir </a:t>
            </a:r>
            <a:r>
              <a:rPr lang="en-US" dirty="0">
                <a:solidFill>
                  <a:srgbClr val="008000"/>
                </a:solidFill>
              </a:rPr>
              <a:t>or Boceprevir</a:t>
            </a:r>
          </a:p>
        </p:txBody>
      </p:sp>
      <p:sp>
        <p:nvSpPr>
          <p:cNvPr id="21" name="Rectangle 20"/>
          <p:cNvSpPr/>
          <p:nvPr/>
        </p:nvSpPr>
        <p:spPr>
          <a:xfrm>
            <a:off x="5680786" y="5157334"/>
            <a:ext cx="1138791" cy="923330"/>
          </a:xfrm>
          <a:prstGeom prst="rect">
            <a:avLst/>
          </a:prstGeom>
        </p:spPr>
        <p:txBody>
          <a:bodyPr wrap="square">
            <a:spAutoFit/>
          </a:bodyPr>
          <a:lstStyle/>
          <a:p>
            <a:pPr algn="ctr"/>
            <a:r>
              <a:rPr lang="en-US" dirty="0">
                <a:solidFill>
                  <a:srgbClr val="0000FF"/>
                </a:solidFill>
              </a:rPr>
              <a:t>PEG-</a:t>
            </a:r>
            <a:r>
              <a:rPr lang="en-US" dirty="0" smtClean="0">
                <a:solidFill>
                  <a:srgbClr val="0000FF"/>
                </a:solidFill>
              </a:rPr>
              <a:t>IFN</a:t>
            </a:r>
          </a:p>
          <a:p>
            <a:pPr algn="ctr"/>
            <a:r>
              <a:rPr lang="en-US" dirty="0"/>
              <a:t>+</a:t>
            </a:r>
          </a:p>
          <a:p>
            <a:pPr algn="ctr"/>
            <a:r>
              <a:rPr lang="en-US" dirty="0">
                <a:solidFill>
                  <a:srgbClr val="800000"/>
                </a:solidFill>
              </a:rPr>
              <a:t>Ribavirin</a:t>
            </a:r>
          </a:p>
        </p:txBody>
      </p:sp>
      <p:cxnSp>
        <p:nvCxnSpPr>
          <p:cNvPr id="23" name="Straight Arrow Connector 22"/>
          <p:cNvCxnSpPr>
            <a:stCxn id="6" idx="2"/>
            <a:endCxn id="29" idx="0"/>
          </p:cNvCxnSpPr>
          <p:nvPr/>
        </p:nvCxnSpPr>
        <p:spPr>
          <a:xfrm>
            <a:off x="2770041" y="3224813"/>
            <a:ext cx="0" cy="638008"/>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29" name="TextBox 28"/>
          <p:cNvSpPr txBox="1"/>
          <p:nvPr/>
        </p:nvSpPr>
        <p:spPr>
          <a:xfrm>
            <a:off x="1530703" y="3862821"/>
            <a:ext cx="2478676" cy="369332"/>
          </a:xfrm>
          <a:prstGeom prst="rect">
            <a:avLst/>
          </a:prstGeom>
          <a:noFill/>
        </p:spPr>
        <p:txBody>
          <a:bodyPr wrap="none" rtlCol="0">
            <a:spAutoFit/>
          </a:bodyPr>
          <a:lstStyle/>
          <a:p>
            <a:r>
              <a:rPr lang="en-US" dirty="0" smtClean="0"/>
              <a:t>3 Drug Tx b/c Resistance</a:t>
            </a:r>
            <a:endParaRPr lang="en-US" dirty="0"/>
          </a:p>
        </p:txBody>
      </p:sp>
      <p:sp>
        <p:nvSpPr>
          <p:cNvPr id="30" name="TextBox 29"/>
          <p:cNvSpPr txBox="1"/>
          <p:nvPr/>
        </p:nvSpPr>
        <p:spPr>
          <a:xfrm>
            <a:off x="5695485" y="3828773"/>
            <a:ext cx="1070914" cy="369332"/>
          </a:xfrm>
          <a:prstGeom prst="rect">
            <a:avLst/>
          </a:prstGeom>
          <a:noFill/>
        </p:spPr>
        <p:txBody>
          <a:bodyPr wrap="none" rtlCol="0">
            <a:spAutoFit/>
          </a:bodyPr>
          <a:lstStyle/>
          <a:p>
            <a:r>
              <a:rPr lang="en-US" dirty="0" smtClean="0"/>
              <a:t>2 Drug Tx</a:t>
            </a:r>
            <a:endParaRPr lang="en-US" dirty="0"/>
          </a:p>
        </p:txBody>
      </p:sp>
      <p:cxnSp>
        <p:nvCxnSpPr>
          <p:cNvPr id="34" name="Straight Arrow Connector 33"/>
          <p:cNvCxnSpPr>
            <a:stCxn id="7" idx="2"/>
            <a:endCxn id="30" idx="0"/>
          </p:cNvCxnSpPr>
          <p:nvPr/>
        </p:nvCxnSpPr>
        <p:spPr>
          <a:xfrm>
            <a:off x="6230942" y="3224813"/>
            <a:ext cx="0" cy="60396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38" name="Straight Arrow Connector 37"/>
          <p:cNvCxnSpPr>
            <a:stCxn id="29" idx="2"/>
            <a:endCxn id="19" idx="0"/>
          </p:cNvCxnSpPr>
          <p:nvPr/>
        </p:nvCxnSpPr>
        <p:spPr>
          <a:xfrm>
            <a:off x="2770041" y="4232153"/>
            <a:ext cx="14089" cy="92518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cxnSp>
        <p:nvCxnSpPr>
          <p:cNvPr id="41" name="Straight Arrow Connector 40"/>
          <p:cNvCxnSpPr>
            <a:stCxn id="30" idx="2"/>
            <a:endCxn id="21" idx="0"/>
          </p:cNvCxnSpPr>
          <p:nvPr/>
        </p:nvCxnSpPr>
        <p:spPr>
          <a:xfrm>
            <a:off x="6230942" y="4198105"/>
            <a:ext cx="19240" cy="959229"/>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
        <p:nvSpPr>
          <p:cNvPr id="3" name="Rectangle 2"/>
          <p:cNvSpPr/>
          <p:nvPr/>
        </p:nvSpPr>
        <p:spPr>
          <a:xfrm>
            <a:off x="2881703" y="207240"/>
            <a:ext cx="5199266" cy="1477328"/>
          </a:xfrm>
          <a:prstGeom prst="rect">
            <a:avLst/>
          </a:prstGeom>
        </p:spPr>
        <p:txBody>
          <a:bodyPr wrap="square">
            <a:spAutoFit/>
          </a:bodyPr>
          <a:lstStyle/>
          <a:p>
            <a:pPr lvl="0">
              <a:defRPr/>
            </a:pPr>
            <a:r>
              <a:rPr lang="en-US" dirty="0"/>
              <a:t>Screening prior to treatment: </a:t>
            </a:r>
            <a:endParaRPr lang="en-US" dirty="0" smtClean="0"/>
          </a:p>
          <a:p>
            <a:pPr marL="285750" lvl="0" indent="-285750">
              <a:buFontTx/>
              <a:buChar char="-"/>
              <a:defRPr/>
            </a:pPr>
            <a:r>
              <a:rPr lang="en-US" dirty="0"/>
              <a:t>C</a:t>
            </a:r>
            <a:r>
              <a:rPr lang="en-US" dirty="0" smtClean="0"/>
              <a:t>ardiac evaluation</a:t>
            </a:r>
          </a:p>
          <a:p>
            <a:pPr marL="285750" lvl="0" indent="-285750">
              <a:buFontTx/>
              <a:buChar char="-"/>
              <a:defRPr/>
            </a:pPr>
            <a:r>
              <a:rPr lang="en-US" dirty="0" smtClean="0"/>
              <a:t>AFP </a:t>
            </a:r>
            <a:r>
              <a:rPr lang="en-US" dirty="0"/>
              <a:t>(alfa fetal protein to rule out </a:t>
            </a:r>
            <a:r>
              <a:rPr lang="en-US" dirty="0" smtClean="0"/>
              <a:t>HCC, cancer) </a:t>
            </a:r>
          </a:p>
          <a:p>
            <a:pPr marL="285750" lvl="0" indent="-285750">
              <a:buFontTx/>
              <a:buChar char="-"/>
              <a:defRPr/>
            </a:pPr>
            <a:r>
              <a:rPr lang="en-US" dirty="0"/>
              <a:t>T</a:t>
            </a:r>
            <a:r>
              <a:rPr lang="en-US" dirty="0" smtClean="0"/>
              <a:t>hyroid </a:t>
            </a:r>
            <a:r>
              <a:rPr lang="en-US" dirty="0"/>
              <a:t>function tests.</a:t>
            </a:r>
          </a:p>
          <a:p>
            <a:endParaRPr lang="en-US" dirty="0"/>
          </a:p>
        </p:txBody>
      </p:sp>
      <p:cxnSp>
        <p:nvCxnSpPr>
          <p:cNvPr id="9" name="Straight Arrow Connector 8"/>
          <p:cNvCxnSpPr>
            <a:endCxn id="5" idx="0"/>
          </p:cNvCxnSpPr>
          <p:nvPr/>
        </p:nvCxnSpPr>
        <p:spPr>
          <a:xfrm>
            <a:off x="4639472" y="1462527"/>
            <a:ext cx="0" cy="411521"/>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66969288"/>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12368" y="276814"/>
            <a:ext cx="2954993" cy="646331"/>
          </a:xfrm>
          <a:prstGeom prst="rect">
            <a:avLst/>
          </a:prstGeom>
        </p:spPr>
        <p:txBody>
          <a:bodyPr wrap="none">
            <a:spAutoFit/>
          </a:bodyPr>
          <a:lstStyle/>
          <a:p>
            <a:r>
              <a:rPr lang="en-US" dirty="0">
                <a:solidFill>
                  <a:srgbClr val="0000FF"/>
                </a:solidFill>
              </a:rPr>
              <a:t>PEG-</a:t>
            </a:r>
            <a:r>
              <a:rPr lang="en-US" dirty="0" smtClean="0">
                <a:solidFill>
                  <a:srgbClr val="0000FF"/>
                </a:solidFill>
              </a:rPr>
              <a:t>IFN</a:t>
            </a:r>
          </a:p>
          <a:p>
            <a:r>
              <a:rPr lang="en-US" dirty="0" smtClean="0">
                <a:solidFill>
                  <a:srgbClr val="0000FF"/>
                </a:solidFill>
              </a:rPr>
              <a:t>Drugs: </a:t>
            </a:r>
            <a:r>
              <a:rPr lang="en-US" dirty="0" err="1" smtClean="0">
                <a:solidFill>
                  <a:srgbClr val="0000FF"/>
                </a:solidFill>
              </a:rPr>
              <a:t>Pegintron</a:t>
            </a:r>
            <a:r>
              <a:rPr lang="en-US" dirty="0" smtClean="0">
                <a:solidFill>
                  <a:srgbClr val="0000FF"/>
                </a:solidFill>
              </a:rPr>
              <a:t> and Pegasys</a:t>
            </a:r>
            <a:endParaRPr lang="en-US" dirty="0">
              <a:solidFill>
                <a:srgbClr val="0000FF"/>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3742643210"/>
              </p:ext>
            </p:extLst>
          </p:nvPr>
        </p:nvGraphicFramePr>
        <p:xfrm>
          <a:off x="212365" y="1072477"/>
          <a:ext cx="8599737" cy="4912338"/>
        </p:xfrm>
        <a:graphic>
          <a:graphicData uri="http://schemas.openxmlformats.org/drawingml/2006/table">
            <a:tbl>
              <a:tblPr firstRow="1" bandRow="1">
                <a:tableStyleId>{69012ECD-51FC-41F1-AA8D-1B2483CD663E}</a:tableStyleId>
              </a:tblPr>
              <a:tblGrid>
                <a:gridCol w="2033971"/>
                <a:gridCol w="4659026"/>
                <a:gridCol w="1906740"/>
              </a:tblGrid>
              <a:tr h="533950">
                <a:tc>
                  <a:txBody>
                    <a:bodyPr/>
                    <a:lstStyle/>
                    <a:p>
                      <a:endParaRPr lang="en-US" dirty="0"/>
                    </a:p>
                  </a:txBody>
                  <a:tcPr/>
                </a:tc>
                <a:tc>
                  <a:txBody>
                    <a:bodyPr/>
                    <a:lstStyle/>
                    <a:p>
                      <a:r>
                        <a:rPr lang="en-US" dirty="0" smtClean="0"/>
                        <a:t>Peg-IFN</a:t>
                      </a:r>
                      <a:r>
                        <a:rPr lang="en-US" baseline="0" dirty="0" smtClean="0"/>
                        <a:t> </a:t>
                      </a:r>
                      <a:r>
                        <a:rPr lang="en-US" sz="1800" kern="1200" dirty="0" smtClean="0">
                          <a:effectLst/>
                        </a:rPr>
                        <a:t>α2</a:t>
                      </a:r>
                      <a:r>
                        <a:rPr lang="en-US" sz="2400" kern="1200" dirty="0" smtClean="0">
                          <a:effectLst/>
                        </a:rPr>
                        <a:t>b</a:t>
                      </a:r>
                      <a:r>
                        <a:rPr lang="en-US" dirty="0" smtClean="0">
                          <a:effectLst/>
                        </a:rPr>
                        <a:t> </a:t>
                      </a:r>
                      <a:endParaRPr lang="en-US" dirty="0"/>
                    </a:p>
                  </a:txBody>
                  <a:tcPr/>
                </a:tc>
                <a:tc>
                  <a:txBody>
                    <a:bodyPr/>
                    <a:lstStyle/>
                    <a:p>
                      <a:r>
                        <a:rPr lang="en-US" dirty="0" smtClean="0"/>
                        <a:t>Peg-IFN </a:t>
                      </a:r>
                      <a:r>
                        <a:rPr lang="en-US" sz="1800" kern="1200" dirty="0" smtClean="0">
                          <a:effectLst/>
                        </a:rPr>
                        <a:t>α2</a:t>
                      </a:r>
                      <a:r>
                        <a:rPr lang="en-US" sz="2400" kern="1200" dirty="0" smtClean="0">
                          <a:effectLst/>
                        </a:rPr>
                        <a:t>a</a:t>
                      </a:r>
                      <a:r>
                        <a:rPr lang="en-US" dirty="0" smtClean="0">
                          <a:effectLst/>
                        </a:rPr>
                        <a:t> </a:t>
                      </a:r>
                      <a:endParaRPr lang="en-US" dirty="0"/>
                    </a:p>
                  </a:txBody>
                  <a:tcPr/>
                </a:tc>
              </a:tr>
              <a:tr h="427160">
                <a:tc>
                  <a:txBody>
                    <a:bodyPr/>
                    <a:lstStyle/>
                    <a:p>
                      <a:r>
                        <a:rPr lang="en-US" dirty="0" smtClean="0"/>
                        <a:t>Brand</a:t>
                      </a:r>
                      <a:endParaRPr lang="en-US" dirty="0"/>
                    </a:p>
                  </a:txBody>
                  <a:tcPr/>
                </a:tc>
                <a:tc>
                  <a:txBody>
                    <a:bodyPr/>
                    <a:lstStyle/>
                    <a:p>
                      <a:r>
                        <a:rPr lang="en-US" dirty="0" err="1" smtClean="0"/>
                        <a:t>Pegitron</a:t>
                      </a:r>
                      <a:endParaRPr lang="en-US" dirty="0"/>
                    </a:p>
                  </a:txBody>
                  <a:tcPr/>
                </a:tc>
                <a:tc>
                  <a:txBody>
                    <a:bodyPr/>
                    <a:lstStyle/>
                    <a:p>
                      <a:r>
                        <a:rPr lang="en-US" dirty="0" smtClean="0"/>
                        <a:t>Pegasys</a:t>
                      </a:r>
                      <a:endParaRPr lang="en-US" dirty="0"/>
                    </a:p>
                  </a:txBody>
                  <a:tcPr/>
                </a:tc>
              </a:tr>
              <a:tr h="427160">
                <a:tc>
                  <a:txBody>
                    <a:bodyPr/>
                    <a:lstStyle/>
                    <a:p>
                      <a:r>
                        <a:rPr lang="en-US" dirty="0" smtClean="0"/>
                        <a:t>Dosing</a:t>
                      </a:r>
                      <a:endParaRPr lang="en-US" dirty="0"/>
                    </a:p>
                  </a:txBody>
                  <a:tcPr/>
                </a:tc>
                <a:tc>
                  <a:txBody>
                    <a:bodyPr/>
                    <a:lstStyle/>
                    <a:p>
                      <a:r>
                        <a:rPr lang="en-US" dirty="0" smtClean="0">
                          <a:solidFill>
                            <a:srgbClr val="FF0000"/>
                          </a:solidFill>
                        </a:rPr>
                        <a:t>SQ</a:t>
                      </a:r>
                      <a:r>
                        <a:rPr lang="en-US" baseline="0" dirty="0" smtClean="0">
                          <a:solidFill>
                            <a:srgbClr val="FF0000"/>
                          </a:solidFill>
                        </a:rPr>
                        <a:t> </a:t>
                      </a:r>
                      <a:r>
                        <a:rPr lang="en-US" dirty="0" smtClean="0">
                          <a:solidFill>
                            <a:srgbClr val="FF0000"/>
                          </a:solidFill>
                        </a:rPr>
                        <a:t>Weekly</a:t>
                      </a:r>
                      <a:endParaRPr lang="en-US" dirty="0">
                        <a:solidFill>
                          <a:srgbClr val="FF0000"/>
                        </a:solidFill>
                      </a:endParaRPr>
                    </a:p>
                  </a:txBody>
                  <a:tcPr/>
                </a:tc>
                <a:tc>
                  <a:txBody>
                    <a:bodyPr/>
                    <a:lstStyle/>
                    <a:p>
                      <a:r>
                        <a:rPr lang="en-US" dirty="0" smtClean="0">
                          <a:solidFill>
                            <a:srgbClr val="FF0000"/>
                          </a:solidFill>
                        </a:rPr>
                        <a:t>Weekly</a:t>
                      </a:r>
                      <a:endParaRPr lang="en-US" dirty="0">
                        <a:solidFill>
                          <a:srgbClr val="FF0000"/>
                        </a:solidFill>
                      </a:endParaRPr>
                    </a:p>
                  </a:txBody>
                  <a:tcPr/>
                </a:tc>
              </a:tr>
              <a:tr h="427160">
                <a:tc>
                  <a:txBody>
                    <a:bodyPr/>
                    <a:lstStyle/>
                    <a:p>
                      <a:r>
                        <a:rPr lang="en-US" dirty="0" smtClean="0"/>
                        <a:t>Storage</a:t>
                      </a:r>
                      <a:endParaRPr lang="en-US" dirty="0"/>
                    </a:p>
                  </a:txBody>
                  <a:tcPr/>
                </a:tc>
                <a:tc>
                  <a:txBody>
                    <a:bodyPr/>
                    <a:lstStyle/>
                    <a:p>
                      <a:r>
                        <a:rPr lang="en-US" dirty="0" smtClean="0"/>
                        <a:t>Room Temp</a:t>
                      </a:r>
                      <a:endParaRPr lang="en-US" dirty="0"/>
                    </a:p>
                  </a:txBody>
                  <a:tcPr/>
                </a:tc>
                <a:tc>
                  <a:txBody>
                    <a:bodyPr/>
                    <a:lstStyle/>
                    <a:p>
                      <a:r>
                        <a:rPr lang="en-US" dirty="0" smtClean="0"/>
                        <a:t>Refrigerated</a:t>
                      </a:r>
                      <a:endParaRPr lang="en-US" dirty="0"/>
                    </a:p>
                  </a:txBody>
                  <a:tcPr/>
                </a:tc>
              </a:tr>
              <a:tr h="1708639">
                <a:tc>
                  <a:txBody>
                    <a:bodyPr/>
                    <a:lstStyle/>
                    <a:p>
                      <a:r>
                        <a:rPr lang="en-US" dirty="0" smtClean="0">
                          <a:solidFill>
                            <a:srgbClr val="FF0000"/>
                          </a:solidFill>
                        </a:rPr>
                        <a:t>Contraindications</a:t>
                      </a:r>
                      <a:endParaRPr lang="en-US" dirty="0">
                        <a:solidFill>
                          <a:srgbClr val="FF0000"/>
                        </a:solidFill>
                      </a:endParaRPr>
                    </a:p>
                  </a:txBody>
                  <a:tcPr/>
                </a:tc>
                <a:tc>
                  <a:txBody>
                    <a:bodyPr/>
                    <a:lstStyle/>
                    <a:p>
                      <a:r>
                        <a:rPr lang="en-US" dirty="0" smtClean="0">
                          <a:solidFill>
                            <a:srgbClr val="FF0000"/>
                          </a:solidFill>
                        </a:rPr>
                        <a:t>Decompensated</a:t>
                      </a:r>
                      <a:r>
                        <a:rPr lang="en-US" dirty="0" smtClean="0"/>
                        <a:t> Liver Disease (</a:t>
                      </a:r>
                      <a:r>
                        <a:rPr lang="en-US" baseline="0" dirty="0" smtClean="0"/>
                        <a:t>liver &amp; body)</a:t>
                      </a:r>
                      <a:endParaRPr lang="en-US" dirty="0" smtClean="0"/>
                    </a:p>
                    <a:p>
                      <a:r>
                        <a:rPr lang="en-US" dirty="0" smtClean="0"/>
                        <a:t>  Total Bilirubin &gt; 1.5</a:t>
                      </a:r>
                    </a:p>
                    <a:p>
                      <a:r>
                        <a:rPr lang="en-US" dirty="0" smtClean="0"/>
                        <a:t>  INR &gt; 1.7</a:t>
                      </a:r>
                    </a:p>
                    <a:p>
                      <a:r>
                        <a:rPr lang="en-US" dirty="0" smtClean="0"/>
                        <a:t>  Ascites</a:t>
                      </a:r>
                    </a:p>
                    <a:p>
                      <a:r>
                        <a:rPr lang="en-US" dirty="0" smtClean="0"/>
                        <a:t>  Hepatic</a:t>
                      </a:r>
                      <a:r>
                        <a:rPr lang="en-US" baseline="0" dirty="0" smtClean="0"/>
                        <a:t> Encephalopathy</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dirty="0" smtClean="0"/>
                        <a:t>Same as </a:t>
                      </a:r>
                      <a:r>
                        <a:rPr lang="en-US" sz="1800" kern="1200" dirty="0" smtClean="0">
                          <a:effectLst/>
                        </a:rPr>
                        <a:t>α2b</a:t>
                      </a:r>
                      <a:endParaRPr lang="en-US" dirty="0" smtClean="0"/>
                    </a:p>
                  </a:txBody>
                  <a:tcPr/>
                </a:tc>
              </a:tr>
              <a:tr h="1388269">
                <a:tc>
                  <a:txBody>
                    <a:bodyPr/>
                    <a:lstStyle/>
                    <a:p>
                      <a:r>
                        <a:rPr lang="en-US" dirty="0" smtClean="0"/>
                        <a:t>Side Effects</a:t>
                      </a:r>
                      <a:endParaRPr lang="en-US" dirty="0"/>
                    </a:p>
                  </a:txBody>
                  <a:tcPr/>
                </a:tc>
                <a:tc>
                  <a:txBody>
                    <a:bodyPr/>
                    <a:lstStyle/>
                    <a:p>
                      <a:r>
                        <a:rPr lang="en-US" dirty="0" smtClean="0">
                          <a:solidFill>
                            <a:srgbClr val="FF0000"/>
                          </a:solidFill>
                        </a:rPr>
                        <a:t>Flu Like Syndrome</a:t>
                      </a:r>
                      <a:r>
                        <a:rPr lang="en-US" baseline="0" dirty="0" smtClean="0"/>
                        <a:t>, tx NSAIDS/APAP</a:t>
                      </a:r>
                    </a:p>
                    <a:p>
                      <a:r>
                        <a:rPr lang="en-US" baseline="0" dirty="0" smtClean="0"/>
                        <a:t>Neutropenia, GSCF as prophylaxis</a:t>
                      </a:r>
                    </a:p>
                    <a:p>
                      <a:r>
                        <a:rPr lang="en-US" baseline="0" dirty="0" smtClean="0"/>
                        <a:t>Thrombocytopenia</a:t>
                      </a:r>
                    </a:p>
                    <a:p>
                      <a:r>
                        <a:rPr lang="en-US" baseline="0" dirty="0" smtClean="0"/>
                        <a:t>CNS such as depression, anxiety</a:t>
                      </a:r>
                      <a:endParaRPr lang="en-US" dirty="0"/>
                    </a:p>
                  </a:txBody>
                  <a:tcPr/>
                </a:tc>
                <a:tc>
                  <a:txBody>
                    <a:bodyPr/>
                    <a:lstStyle/>
                    <a:p>
                      <a:r>
                        <a:rPr lang="en-US" dirty="0" smtClean="0"/>
                        <a:t>Same as </a:t>
                      </a:r>
                      <a:r>
                        <a:rPr lang="en-US" sz="1800" kern="1200" dirty="0" smtClean="0">
                          <a:effectLst/>
                        </a:rPr>
                        <a:t>α2b</a:t>
                      </a:r>
                      <a:endParaRPr lang="en-US" dirty="0"/>
                    </a:p>
                  </a:txBody>
                  <a:tcPr/>
                </a:tc>
              </a:tr>
            </a:tbl>
          </a:graphicData>
        </a:graphic>
      </p:graphicFrame>
    </p:spTree>
    <p:extLst>
      <p:ext uri="{BB962C8B-B14F-4D97-AF65-F5344CB8AC3E}">
        <p14:creationId xmlns:p14="http://schemas.microsoft.com/office/powerpoint/2010/main" val="225595205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201289" y="280793"/>
            <a:ext cx="1006781" cy="369332"/>
          </a:xfrm>
          <a:prstGeom prst="rect">
            <a:avLst/>
          </a:prstGeom>
        </p:spPr>
        <p:txBody>
          <a:bodyPr wrap="none">
            <a:spAutoFit/>
          </a:bodyPr>
          <a:lstStyle/>
          <a:p>
            <a:r>
              <a:rPr lang="en-US" dirty="0" smtClean="0">
                <a:solidFill>
                  <a:srgbClr val="800000"/>
                </a:solidFill>
              </a:rPr>
              <a:t>Ribavirin</a:t>
            </a:r>
          </a:p>
        </p:txBody>
      </p:sp>
      <p:graphicFrame>
        <p:nvGraphicFramePr>
          <p:cNvPr id="5" name="Table 4"/>
          <p:cNvGraphicFramePr>
            <a:graphicFrameLocks noGrp="1"/>
          </p:cNvGraphicFramePr>
          <p:nvPr>
            <p:extLst>
              <p:ext uri="{D42A27DB-BD31-4B8C-83A1-F6EECF244321}">
                <p14:modId xmlns:p14="http://schemas.microsoft.com/office/powerpoint/2010/main" val="3472673566"/>
              </p:ext>
            </p:extLst>
          </p:nvPr>
        </p:nvGraphicFramePr>
        <p:xfrm>
          <a:off x="408057" y="1026160"/>
          <a:ext cx="8057719" cy="2931160"/>
        </p:xfrm>
        <a:graphic>
          <a:graphicData uri="http://schemas.openxmlformats.org/drawingml/2006/table">
            <a:tbl>
              <a:tblPr firstRow="1" bandRow="1">
                <a:tableStyleId>{72833802-FEF1-4C79-8D5D-14CF1EAF98D9}</a:tableStyleId>
              </a:tblPr>
              <a:tblGrid>
                <a:gridCol w="1843070"/>
                <a:gridCol w="6214649"/>
              </a:tblGrid>
              <a:tr h="370840">
                <a:tc>
                  <a:txBody>
                    <a:bodyPr/>
                    <a:lstStyle/>
                    <a:p>
                      <a:r>
                        <a:rPr lang="en-US" dirty="0" smtClean="0"/>
                        <a:t>Drug</a:t>
                      </a:r>
                      <a:endParaRPr lang="en-US" dirty="0"/>
                    </a:p>
                  </a:txBody>
                  <a:tcPr/>
                </a:tc>
                <a:tc>
                  <a:txBody>
                    <a:bodyPr/>
                    <a:lstStyle/>
                    <a:p>
                      <a:r>
                        <a:rPr lang="en-US" dirty="0" smtClean="0"/>
                        <a:t>Ribavirin</a:t>
                      </a:r>
                      <a:endParaRPr lang="en-US" dirty="0"/>
                    </a:p>
                  </a:txBody>
                  <a:tcPr/>
                </a:tc>
              </a:tr>
              <a:tr h="370840">
                <a:tc>
                  <a:txBody>
                    <a:bodyPr/>
                    <a:lstStyle/>
                    <a:p>
                      <a:r>
                        <a:rPr lang="en-US" dirty="0" smtClean="0"/>
                        <a:t>Brand</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t>Copegus (tablet)</a:t>
                      </a:r>
                      <a:endParaRPr lang="en-US" dirty="0" smtClean="0"/>
                    </a:p>
                    <a:p>
                      <a:r>
                        <a:rPr lang="en-US" dirty="0" smtClean="0"/>
                        <a:t>Rebetol</a:t>
                      </a:r>
                      <a:r>
                        <a:rPr lang="en-US" baseline="0" dirty="0" smtClean="0"/>
                        <a:t> (capsule)</a:t>
                      </a:r>
                    </a:p>
                  </a:txBody>
                  <a:tcPr/>
                </a:tc>
              </a:tr>
              <a:tr h="370840">
                <a:tc>
                  <a:txBody>
                    <a:bodyPr/>
                    <a:lstStyle/>
                    <a:p>
                      <a:r>
                        <a:rPr lang="en-US" dirty="0" smtClean="0"/>
                        <a:t>Class</a:t>
                      </a:r>
                      <a:endParaRPr lang="en-US" dirty="0"/>
                    </a:p>
                  </a:txBody>
                  <a:tcPr/>
                </a:tc>
                <a:tc>
                  <a:txBody>
                    <a:bodyPr/>
                    <a:lstStyle/>
                    <a:p>
                      <a:r>
                        <a:rPr lang="en-US" baseline="0" dirty="0" smtClean="0"/>
                        <a:t>Nucleoside analog (DNA</a:t>
                      </a:r>
                      <a:r>
                        <a:rPr lang="en-US" baseline="0" dirty="0" smtClean="0"/>
                        <a:t>)</a:t>
                      </a:r>
                    </a:p>
                    <a:p>
                      <a:pPr marL="0" marR="0" indent="0" algn="l" defTabSz="457200" rtl="0" eaLnBrk="1" fontAlgn="auto" latinLnBrk="0" hangingPunct="1">
                        <a:lnSpc>
                          <a:spcPct val="100000"/>
                        </a:lnSpc>
                        <a:spcBef>
                          <a:spcPts val="0"/>
                        </a:spcBef>
                        <a:spcAft>
                          <a:spcPts val="0"/>
                        </a:spcAft>
                        <a:buClrTx/>
                        <a:buSzTx/>
                        <a:buFontTx/>
                        <a:buNone/>
                        <a:tabLst/>
                        <a:defRPr/>
                      </a:pPr>
                      <a:r>
                        <a:rPr lang="en-US" sz="1800" kern="1200" dirty="0" smtClean="0">
                          <a:solidFill>
                            <a:schemeClr val="tx1"/>
                          </a:solidFill>
                          <a:latin typeface="+mn-lt"/>
                          <a:ea typeface="+mn-ea"/>
                          <a:cs typeface="+mn-cs"/>
                        </a:rPr>
                        <a:t>MOA: inhibits/ depletes intracellular guanosine triphosphate</a:t>
                      </a:r>
                    </a:p>
                  </a:txBody>
                  <a:tcPr/>
                </a:tc>
              </a:tr>
              <a:tr h="370840">
                <a:tc>
                  <a:txBody>
                    <a:bodyPr/>
                    <a:lstStyle/>
                    <a:p>
                      <a:r>
                        <a:rPr lang="en-US" dirty="0" smtClean="0"/>
                        <a:t>Contraindications</a:t>
                      </a:r>
                      <a:endParaRPr lang="en-US" dirty="0"/>
                    </a:p>
                  </a:txBody>
                  <a:tcPr/>
                </a:tc>
                <a:tc>
                  <a:txBody>
                    <a:bodyPr/>
                    <a:lstStyle/>
                    <a:p>
                      <a:r>
                        <a:rPr lang="en-US" dirty="0" smtClean="0">
                          <a:solidFill>
                            <a:srgbClr val="FF0000"/>
                          </a:solidFill>
                        </a:rPr>
                        <a:t>Pregnancy X</a:t>
                      </a:r>
                    </a:p>
                    <a:p>
                      <a:r>
                        <a:rPr lang="en-US" dirty="0" smtClean="0"/>
                        <a:t>Renal Adjustments</a:t>
                      </a:r>
                      <a:endParaRPr lang="en-US" dirty="0"/>
                    </a:p>
                  </a:txBody>
                  <a:tcPr/>
                </a:tc>
              </a:tr>
              <a:tr h="370840">
                <a:tc>
                  <a:txBody>
                    <a:bodyPr/>
                    <a:lstStyle/>
                    <a:p>
                      <a:r>
                        <a:rPr lang="en-US" dirty="0" smtClean="0"/>
                        <a:t>Side Effects</a:t>
                      </a:r>
                      <a:endParaRPr lang="en-US" dirty="0"/>
                    </a:p>
                  </a:txBody>
                  <a:tcPr/>
                </a:tc>
                <a:tc>
                  <a:txBody>
                    <a:bodyPr/>
                    <a:lstStyle/>
                    <a:p>
                      <a:pPr algn="l"/>
                      <a:r>
                        <a:rPr lang="en-US" baseline="0" dirty="0" smtClean="0"/>
                        <a:t>Hemolytic </a:t>
                      </a:r>
                      <a:r>
                        <a:rPr lang="en-US" baseline="0" dirty="0" smtClean="0">
                          <a:solidFill>
                            <a:srgbClr val="FF0000"/>
                          </a:solidFill>
                        </a:rPr>
                        <a:t>Anemia</a:t>
                      </a:r>
                    </a:p>
                    <a:p>
                      <a:r>
                        <a:rPr lang="en-US" baseline="0" dirty="0" smtClean="0"/>
                        <a:t>  All pts require cardiovascular workup prior to initiation therapy</a:t>
                      </a:r>
                      <a:endParaRPr lang="en-US" baseline="0" dirty="0" smtClean="0">
                        <a:solidFill>
                          <a:srgbClr val="FF0000"/>
                        </a:solidFill>
                      </a:endParaRPr>
                    </a:p>
                  </a:txBody>
                  <a:tcPr/>
                </a:tc>
              </a:tr>
            </a:tbl>
          </a:graphicData>
        </a:graphic>
      </p:graphicFrame>
    </p:spTree>
    <p:extLst>
      <p:ext uri="{BB962C8B-B14F-4D97-AF65-F5344CB8AC3E}">
        <p14:creationId xmlns:p14="http://schemas.microsoft.com/office/powerpoint/2010/main" val="2417727729"/>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Screen Shot 2013-04-21 at 11.16.14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4812" y="280793"/>
            <a:ext cx="7603118" cy="6216283"/>
          </a:xfrm>
          <a:prstGeom prst="rect">
            <a:avLst/>
          </a:prstGeom>
        </p:spPr>
      </p:pic>
      <p:sp>
        <p:nvSpPr>
          <p:cNvPr id="4" name="Rectangle 3"/>
          <p:cNvSpPr/>
          <p:nvPr/>
        </p:nvSpPr>
        <p:spPr>
          <a:xfrm>
            <a:off x="201289" y="280793"/>
            <a:ext cx="1987593" cy="369332"/>
          </a:xfrm>
          <a:prstGeom prst="rect">
            <a:avLst/>
          </a:prstGeom>
        </p:spPr>
        <p:txBody>
          <a:bodyPr wrap="none">
            <a:spAutoFit/>
          </a:bodyPr>
          <a:lstStyle/>
          <a:p>
            <a:r>
              <a:rPr lang="en-US" dirty="0">
                <a:solidFill>
                  <a:srgbClr val="0000FF"/>
                </a:solidFill>
              </a:rPr>
              <a:t>PEG-</a:t>
            </a:r>
            <a:r>
              <a:rPr lang="en-US" dirty="0" smtClean="0">
                <a:solidFill>
                  <a:srgbClr val="0000FF"/>
                </a:solidFill>
              </a:rPr>
              <a:t>IFN </a:t>
            </a:r>
            <a:r>
              <a:rPr lang="en-US" dirty="0" smtClean="0"/>
              <a:t>+ </a:t>
            </a:r>
            <a:r>
              <a:rPr lang="en-US" dirty="0" smtClean="0">
                <a:solidFill>
                  <a:srgbClr val="800000"/>
                </a:solidFill>
              </a:rPr>
              <a:t>Ribavirin</a:t>
            </a:r>
          </a:p>
        </p:txBody>
      </p:sp>
    </p:spTree>
    <p:extLst>
      <p:ext uri="{BB962C8B-B14F-4D97-AF65-F5344CB8AC3E}">
        <p14:creationId xmlns:p14="http://schemas.microsoft.com/office/powerpoint/2010/main" val="3683758759"/>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p:cNvSpPr/>
          <p:nvPr/>
        </p:nvSpPr>
        <p:spPr>
          <a:xfrm>
            <a:off x="0" y="0"/>
            <a:ext cx="4531822" cy="369332"/>
          </a:xfrm>
          <a:prstGeom prst="rect">
            <a:avLst/>
          </a:prstGeom>
        </p:spPr>
        <p:txBody>
          <a:bodyPr wrap="none">
            <a:spAutoFit/>
          </a:bodyPr>
          <a:lstStyle/>
          <a:p>
            <a:r>
              <a:rPr lang="en-US" dirty="0">
                <a:solidFill>
                  <a:srgbClr val="008000"/>
                </a:solidFill>
              </a:rPr>
              <a:t>NS3/4A protease </a:t>
            </a:r>
            <a:r>
              <a:rPr lang="en-US" dirty="0" smtClean="0">
                <a:solidFill>
                  <a:srgbClr val="008000"/>
                </a:solidFill>
              </a:rPr>
              <a:t>inhibitor : Use only in combo </a:t>
            </a:r>
            <a:endParaRPr lang="en-US" dirty="0">
              <a:solidFill>
                <a:srgbClr val="008000"/>
              </a:solidFill>
            </a:endParaRPr>
          </a:p>
        </p:txBody>
      </p:sp>
      <p:graphicFrame>
        <p:nvGraphicFramePr>
          <p:cNvPr id="5" name="Table 4"/>
          <p:cNvGraphicFramePr>
            <a:graphicFrameLocks noGrp="1"/>
          </p:cNvGraphicFramePr>
          <p:nvPr>
            <p:extLst>
              <p:ext uri="{D42A27DB-BD31-4B8C-83A1-F6EECF244321}">
                <p14:modId xmlns:p14="http://schemas.microsoft.com/office/powerpoint/2010/main" val="4237334909"/>
              </p:ext>
            </p:extLst>
          </p:nvPr>
        </p:nvGraphicFramePr>
        <p:xfrm>
          <a:off x="212365" y="467137"/>
          <a:ext cx="8599737" cy="3313994"/>
        </p:xfrm>
        <a:graphic>
          <a:graphicData uri="http://schemas.openxmlformats.org/drawingml/2006/table">
            <a:tbl>
              <a:tblPr firstRow="1" bandRow="1">
                <a:tableStyleId>{F2DE63D5-997A-4646-A377-4702673A728D}</a:tableStyleId>
              </a:tblPr>
              <a:tblGrid>
                <a:gridCol w="1846358"/>
                <a:gridCol w="3116945"/>
                <a:gridCol w="3636434"/>
              </a:tblGrid>
              <a:tr h="208131">
                <a:tc>
                  <a:txBody>
                    <a:bodyPr/>
                    <a:lstStyle/>
                    <a:p>
                      <a:endParaRPr lang="en-US" sz="16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chemeClr val="tx1"/>
                          </a:solidFill>
                        </a:rPr>
                        <a:t>Boceprevir</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chemeClr val="tx1"/>
                          </a:solidFill>
                        </a:rPr>
                        <a:t>Telaprevir</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208131">
                <a:tc>
                  <a:txBody>
                    <a:bodyPr/>
                    <a:lstStyle/>
                    <a:p>
                      <a:r>
                        <a:rPr lang="en-US" sz="1600" dirty="0" smtClean="0"/>
                        <a:t>MOA</a:t>
                      </a:r>
                      <a:endParaRPr lang="en-US" sz="16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rgbClr val="FF0000"/>
                          </a:solidFill>
                        </a:rPr>
                        <a:t>Inhibit post-translational process</a:t>
                      </a:r>
                      <a:endParaRPr lang="en-US" sz="1600" dirty="0">
                        <a:solidFill>
                          <a:srgbClr val="FF0000"/>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chemeClr val="tx1"/>
                          </a:solidFill>
                        </a:rPr>
                        <a:t>“ “</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208131">
                <a:tc>
                  <a:txBody>
                    <a:bodyPr/>
                    <a:lstStyle/>
                    <a:p>
                      <a:r>
                        <a:rPr lang="en-US" sz="1600" dirty="0" smtClean="0"/>
                        <a:t>Brand</a:t>
                      </a:r>
                      <a:endParaRPr lang="en-US" sz="16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chemeClr val="tx1"/>
                          </a:solidFill>
                        </a:rPr>
                        <a:t>Victrelis</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chemeClr val="tx1"/>
                          </a:solidFill>
                        </a:rPr>
                        <a:t>Incivek </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359499">
                <a:tc>
                  <a:txBody>
                    <a:bodyPr/>
                    <a:lstStyle/>
                    <a:p>
                      <a:r>
                        <a:rPr lang="en-US" sz="1600" dirty="0" smtClean="0"/>
                        <a:t>Dosing</a:t>
                      </a:r>
                      <a:endParaRPr lang="en-US" sz="16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chemeClr val="tx1"/>
                          </a:solidFill>
                        </a:rPr>
                        <a:t>800 mg PO TID with food</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chemeClr val="tx1"/>
                          </a:solidFill>
                        </a:rPr>
                        <a:t>750 mg PO TID with food</a:t>
                      </a:r>
                    </a:p>
                    <a:p>
                      <a:r>
                        <a:rPr lang="en-US" sz="1600" dirty="0" smtClean="0">
                          <a:solidFill>
                            <a:schemeClr val="tx1"/>
                          </a:solidFill>
                        </a:rPr>
                        <a:t>Food = 20 g fat</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662234">
                <a:tc>
                  <a:txBody>
                    <a:bodyPr/>
                    <a:lstStyle/>
                    <a:p>
                      <a:r>
                        <a:rPr lang="en-US" sz="1600" dirty="0" smtClean="0"/>
                        <a:t>Adverse Effects</a:t>
                      </a:r>
                      <a:endParaRPr lang="en-US" sz="16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chemeClr val="tx1"/>
                          </a:solidFill>
                        </a:rPr>
                        <a:t>Anemia </a:t>
                      </a:r>
                      <a:r>
                        <a:rPr lang="en-US" sz="1600" dirty="0" smtClean="0">
                          <a:solidFill>
                            <a:schemeClr val="tx1"/>
                          </a:solidFill>
                          <a:sym typeface="Wingdings"/>
                        </a:rPr>
                        <a:t> reduce dose</a:t>
                      </a:r>
                    </a:p>
                    <a:p>
                      <a:r>
                        <a:rPr lang="en-US" sz="1600" dirty="0" smtClean="0">
                          <a:solidFill>
                            <a:schemeClr val="tx1"/>
                          </a:solidFill>
                          <a:sym typeface="Wingdings"/>
                        </a:rPr>
                        <a:t>Neutropenia</a:t>
                      </a:r>
                      <a:r>
                        <a:rPr lang="en-US" sz="1600" baseline="0" dirty="0" smtClean="0">
                          <a:solidFill>
                            <a:schemeClr val="tx1"/>
                          </a:solidFill>
                          <a:sym typeface="Wingdings"/>
                        </a:rPr>
                        <a:t>  GCSF</a:t>
                      </a:r>
                    </a:p>
                    <a:p>
                      <a:r>
                        <a:rPr lang="en-US" sz="1600" baseline="0" dirty="0" smtClean="0">
                          <a:solidFill>
                            <a:schemeClr val="tx1"/>
                          </a:solidFill>
                          <a:sym typeface="Wingdings"/>
                        </a:rPr>
                        <a:t>Thrombocytopenia</a:t>
                      </a:r>
                    </a:p>
                    <a:p>
                      <a:r>
                        <a:rPr lang="en-US" sz="1600" baseline="0" dirty="0" smtClean="0">
                          <a:solidFill>
                            <a:srgbClr val="FF0000"/>
                          </a:solidFill>
                          <a:sym typeface="Wingdings"/>
                        </a:rPr>
                        <a:t>Dysgeusia</a:t>
                      </a:r>
                      <a:r>
                        <a:rPr lang="en-US" sz="1600" baseline="0" dirty="0" smtClean="0">
                          <a:solidFill>
                            <a:schemeClr val="tx1"/>
                          </a:solidFill>
                          <a:sym typeface="Wingdings"/>
                        </a:rPr>
                        <a:t>  take with milk</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rgbClr val="FF0000"/>
                          </a:solidFill>
                        </a:rPr>
                        <a:t>Rash</a:t>
                      </a:r>
                      <a:r>
                        <a:rPr lang="en-US" sz="1600" dirty="0" smtClean="0">
                          <a:solidFill>
                            <a:schemeClr val="tx1"/>
                          </a:solidFill>
                        </a:rPr>
                        <a:t> </a:t>
                      </a:r>
                      <a:r>
                        <a:rPr lang="en-US" sz="1600" dirty="0" smtClean="0">
                          <a:solidFill>
                            <a:schemeClr val="tx1"/>
                          </a:solidFill>
                          <a:sym typeface="Wingdings"/>
                        </a:rPr>
                        <a:t> antihistamines, steroids</a:t>
                      </a:r>
                    </a:p>
                    <a:p>
                      <a:r>
                        <a:rPr lang="en-US" sz="1600" dirty="0" smtClean="0">
                          <a:solidFill>
                            <a:schemeClr val="tx1"/>
                          </a:solidFill>
                          <a:sym typeface="Wingdings"/>
                        </a:rPr>
                        <a:t>Anemia</a:t>
                      </a:r>
                    </a:p>
                    <a:p>
                      <a:r>
                        <a:rPr lang="en-US" sz="1600" dirty="0" smtClean="0">
                          <a:solidFill>
                            <a:schemeClr val="tx1"/>
                          </a:solidFill>
                          <a:sym typeface="Wingdings"/>
                        </a:rPr>
                        <a:t>Anal itching  eat</a:t>
                      </a:r>
                      <a:r>
                        <a:rPr lang="en-US" sz="1600" baseline="0" dirty="0" smtClean="0">
                          <a:solidFill>
                            <a:schemeClr val="tx1"/>
                          </a:solidFill>
                          <a:sym typeface="Wingdings"/>
                        </a:rPr>
                        <a:t> fiber, </a:t>
                      </a:r>
                      <a:r>
                        <a:rPr lang="en-US" sz="1600" baseline="0" dirty="0" err="1" smtClean="0">
                          <a:solidFill>
                            <a:schemeClr val="tx1"/>
                          </a:solidFill>
                          <a:sym typeface="Wingdings"/>
                        </a:rPr>
                        <a:t>loperimide</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662234">
                <a:tc>
                  <a:txBody>
                    <a:bodyPr/>
                    <a:lstStyle/>
                    <a:p>
                      <a:r>
                        <a:rPr lang="en-US" sz="1600" dirty="0" smtClean="0"/>
                        <a:t>Futility Rule</a:t>
                      </a:r>
                    </a:p>
                    <a:p>
                      <a:r>
                        <a:rPr lang="en-US" sz="1600" dirty="0" smtClean="0"/>
                        <a:t>When to stop Tx</a:t>
                      </a:r>
                      <a:endParaRPr lang="en-US" sz="1600" dirty="0"/>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chemeClr val="tx1"/>
                          </a:solidFill>
                        </a:rPr>
                        <a:t>Week 4</a:t>
                      </a:r>
                      <a:r>
                        <a:rPr lang="en-US" sz="1600" baseline="0" dirty="0" smtClean="0">
                          <a:solidFill>
                            <a:schemeClr val="tx1"/>
                          </a:solidFill>
                        </a:rPr>
                        <a:t>    </a:t>
                      </a:r>
                      <a:r>
                        <a:rPr lang="en-US" sz="1600" dirty="0" smtClean="0">
                          <a:solidFill>
                            <a:schemeClr val="tx1"/>
                          </a:solidFill>
                        </a:rPr>
                        <a:t>HCV RNA &gt; 1000</a:t>
                      </a:r>
                    </a:p>
                    <a:p>
                      <a:r>
                        <a:rPr lang="en-US" sz="1600" dirty="0" smtClean="0">
                          <a:solidFill>
                            <a:schemeClr val="tx1"/>
                          </a:solidFill>
                        </a:rPr>
                        <a:t>6 months HCV RNA</a:t>
                      </a:r>
                      <a:r>
                        <a:rPr lang="en-US" sz="1600" baseline="0" dirty="0" smtClean="0">
                          <a:solidFill>
                            <a:schemeClr val="tx1"/>
                          </a:solidFill>
                        </a:rPr>
                        <a:t> still detectable</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c>
                  <a:txBody>
                    <a:bodyPr/>
                    <a:lstStyle/>
                    <a:p>
                      <a:r>
                        <a:rPr lang="en-US" sz="1600" dirty="0" smtClean="0">
                          <a:solidFill>
                            <a:schemeClr val="tx1"/>
                          </a:solidFill>
                        </a:rPr>
                        <a:t>“ “</a:t>
                      </a:r>
                      <a:endParaRPr lang="en-US" sz="1600" dirty="0">
                        <a:solidFill>
                          <a:schemeClr val="tx1"/>
                        </a:solidFil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716283583"/>
              </p:ext>
            </p:extLst>
          </p:nvPr>
        </p:nvGraphicFramePr>
        <p:xfrm>
          <a:off x="212365" y="3946525"/>
          <a:ext cx="8408055" cy="2911475"/>
        </p:xfrm>
        <a:graphic>
          <a:graphicData uri="http://schemas.openxmlformats.org/drawingml/2006/table">
            <a:tbl>
              <a:tblPr>
                <a:tableStyleId>{0505E3EF-67EA-436B-97B2-0124C06EBD24}</a:tableStyleId>
              </a:tblPr>
              <a:tblGrid>
                <a:gridCol w="2846859"/>
                <a:gridCol w="5561196"/>
              </a:tblGrid>
              <a:tr h="119132">
                <a:tc>
                  <a:txBody>
                    <a:bodyPr/>
                    <a:lstStyle/>
                    <a:p>
                      <a:pPr algn="ctr" fontAlgn="ctr"/>
                      <a:r>
                        <a:rPr lang="en-US" sz="1600" u="none" strike="noStrike">
                          <a:effectLst/>
                        </a:rPr>
                        <a:t>Drug Class</a:t>
                      </a:r>
                      <a:endParaRPr lang="en-US" sz="1600" b="1" i="0" u="none" strike="noStrike">
                        <a:solidFill>
                          <a:srgbClr val="000000"/>
                        </a:solidFill>
                        <a:effectLst/>
                        <a:latin typeface="Arial"/>
                      </a:endParaRPr>
                    </a:p>
                  </a:txBody>
                  <a:tcPr marL="7072" marR="7072" marT="7072" marB="0" anchor="ctr"/>
                </a:tc>
                <a:tc>
                  <a:txBody>
                    <a:bodyPr/>
                    <a:lstStyle/>
                    <a:p>
                      <a:pPr algn="ctr" fontAlgn="ctr"/>
                      <a:r>
                        <a:rPr lang="en-US" sz="1600" u="none" strike="noStrike">
                          <a:effectLst/>
                        </a:rPr>
                        <a:t>Contraindication</a:t>
                      </a:r>
                      <a:endParaRPr lang="en-US" sz="1600" b="1" i="0" u="none" strike="noStrike">
                        <a:solidFill>
                          <a:srgbClr val="000000"/>
                        </a:solidFill>
                        <a:effectLst/>
                        <a:latin typeface="Arial"/>
                      </a:endParaRPr>
                    </a:p>
                  </a:txBody>
                  <a:tcPr marL="7072" marR="7072" marT="7072" marB="0" anchor="ctr"/>
                </a:tc>
              </a:tr>
              <a:tr h="235270">
                <a:tc>
                  <a:txBody>
                    <a:bodyPr/>
                    <a:lstStyle/>
                    <a:p>
                      <a:pPr algn="l" fontAlgn="ctr"/>
                      <a:r>
                        <a:rPr lang="en-US" sz="1600" u="none" strike="noStrike">
                          <a:effectLst/>
                        </a:rPr>
                        <a:t>Anticonvulsants</a:t>
                      </a:r>
                      <a:endParaRPr lang="en-US" sz="1600" b="0" i="0" u="none" strike="noStrike">
                        <a:solidFill>
                          <a:srgbClr val="000000"/>
                        </a:solidFill>
                        <a:effectLst/>
                        <a:latin typeface="Arial"/>
                      </a:endParaRPr>
                    </a:p>
                  </a:txBody>
                  <a:tcPr marL="7072" marR="7072" marT="7072" marB="0" anchor="ctr"/>
                </a:tc>
                <a:tc>
                  <a:txBody>
                    <a:bodyPr/>
                    <a:lstStyle/>
                    <a:p>
                      <a:pPr algn="l" fontAlgn="ctr"/>
                      <a:r>
                        <a:rPr lang="en-US" sz="1600" u="none" strike="noStrike" dirty="0">
                          <a:effectLst/>
                        </a:rPr>
                        <a:t>Carbamazepine, Phenobarbital, phenytoin</a:t>
                      </a:r>
                      <a:endParaRPr lang="en-US" sz="1600" b="0" i="0" u="none" strike="noStrike" dirty="0">
                        <a:solidFill>
                          <a:srgbClr val="000000"/>
                        </a:solidFill>
                        <a:effectLst/>
                        <a:latin typeface="Arial"/>
                      </a:endParaRPr>
                    </a:p>
                  </a:txBody>
                  <a:tcPr marL="7072" marR="7072" marT="7072" marB="0" anchor="ctr"/>
                </a:tc>
              </a:tr>
              <a:tr h="119132">
                <a:tc>
                  <a:txBody>
                    <a:bodyPr/>
                    <a:lstStyle/>
                    <a:p>
                      <a:pPr algn="l" fontAlgn="ctr"/>
                      <a:r>
                        <a:rPr lang="en-US" sz="1600" u="none" strike="noStrike">
                          <a:effectLst/>
                        </a:rPr>
                        <a:t>Antimycobacterials</a:t>
                      </a:r>
                      <a:endParaRPr lang="en-US" sz="1600" b="0" i="0" u="none" strike="noStrike">
                        <a:solidFill>
                          <a:srgbClr val="000000"/>
                        </a:solidFill>
                        <a:effectLst/>
                        <a:latin typeface="Arial"/>
                      </a:endParaRPr>
                    </a:p>
                  </a:txBody>
                  <a:tcPr marL="7072" marR="7072" marT="7072" marB="0" anchor="ctr"/>
                </a:tc>
                <a:tc>
                  <a:txBody>
                    <a:bodyPr/>
                    <a:lstStyle/>
                    <a:p>
                      <a:pPr algn="l" fontAlgn="ctr"/>
                      <a:r>
                        <a:rPr lang="en-US" sz="1600" u="none" strike="noStrike" dirty="0">
                          <a:effectLst/>
                        </a:rPr>
                        <a:t>Rifampin</a:t>
                      </a:r>
                      <a:endParaRPr lang="en-US" sz="1600" b="0" i="0" u="none" strike="noStrike" dirty="0">
                        <a:solidFill>
                          <a:srgbClr val="000000"/>
                        </a:solidFill>
                        <a:effectLst/>
                        <a:latin typeface="Arial"/>
                      </a:endParaRPr>
                    </a:p>
                  </a:txBody>
                  <a:tcPr marL="7072" marR="7072" marT="7072" marB="0" anchor="ctr"/>
                </a:tc>
              </a:tr>
              <a:tr h="182632">
                <a:tc>
                  <a:txBody>
                    <a:bodyPr/>
                    <a:lstStyle/>
                    <a:p>
                      <a:pPr algn="l" fontAlgn="ctr"/>
                      <a:r>
                        <a:rPr lang="en-US" sz="1600" u="none" strike="noStrike">
                          <a:effectLst/>
                        </a:rPr>
                        <a:t>Ergot derivatives</a:t>
                      </a:r>
                      <a:endParaRPr lang="en-US" sz="1600" b="0" i="0" u="none" strike="noStrike">
                        <a:solidFill>
                          <a:srgbClr val="000000"/>
                        </a:solidFill>
                        <a:effectLst/>
                        <a:latin typeface="Arial"/>
                      </a:endParaRPr>
                    </a:p>
                  </a:txBody>
                  <a:tcPr marL="7072" marR="7072" marT="7072" marB="0" anchor="ctr"/>
                </a:tc>
                <a:tc>
                  <a:txBody>
                    <a:bodyPr/>
                    <a:lstStyle/>
                    <a:p>
                      <a:pPr algn="l" fontAlgn="ctr"/>
                      <a:r>
                        <a:rPr lang="en-US" sz="1600" u="none" strike="noStrike" dirty="0">
                          <a:effectLst/>
                        </a:rPr>
                        <a:t>Dihydroergotamine, methylergonovine</a:t>
                      </a:r>
                      <a:endParaRPr lang="en-US" sz="1600" b="0" i="0" u="none" strike="noStrike" dirty="0">
                        <a:solidFill>
                          <a:srgbClr val="000000"/>
                        </a:solidFill>
                        <a:effectLst/>
                        <a:latin typeface="Arial"/>
                      </a:endParaRPr>
                    </a:p>
                  </a:txBody>
                  <a:tcPr marL="7072" marR="7072" marT="7072" marB="0" anchor="ctr"/>
                </a:tc>
              </a:tr>
              <a:tr h="119132">
                <a:tc>
                  <a:txBody>
                    <a:bodyPr/>
                    <a:lstStyle/>
                    <a:p>
                      <a:pPr algn="l" fontAlgn="ctr"/>
                      <a:r>
                        <a:rPr lang="en-US" sz="1600" u="none" strike="noStrike">
                          <a:effectLst/>
                        </a:rPr>
                        <a:t>Gi motility agents </a:t>
                      </a:r>
                      <a:endParaRPr lang="en-US" sz="1600" b="0" i="0" u="none" strike="noStrike">
                        <a:solidFill>
                          <a:srgbClr val="000000"/>
                        </a:solidFill>
                        <a:effectLst/>
                        <a:latin typeface="Arial"/>
                      </a:endParaRPr>
                    </a:p>
                  </a:txBody>
                  <a:tcPr marL="7072" marR="7072" marT="7072" marB="0" anchor="ctr"/>
                </a:tc>
                <a:tc>
                  <a:txBody>
                    <a:bodyPr/>
                    <a:lstStyle/>
                    <a:p>
                      <a:pPr algn="l" fontAlgn="ctr"/>
                      <a:r>
                        <a:rPr lang="en-US" sz="1600" u="none" strike="noStrike" dirty="0">
                          <a:effectLst/>
                        </a:rPr>
                        <a:t>Cisapride</a:t>
                      </a:r>
                      <a:endParaRPr lang="en-US" sz="1600" b="0" i="0" u="none" strike="noStrike" dirty="0">
                        <a:solidFill>
                          <a:srgbClr val="000000"/>
                        </a:solidFill>
                        <a:effectLst/>
                        <a:latin typeface="Arial"/>
                      </a:endParaRPr>
                    </a:p>
                  </a:txBody>
                  <a:tcPr marL="7072" marR="7072" marT="7072" marB="0" anchor="ctr"/>
                </a:tc>
              </a:tr>
              <a:tr h="272451">
                <a:tc>
                  <a:txBody>
                    <a:bodyPr/>
                    <a:lstStyle/>
                    <a:p>
                      <a:pPr algn="l" fontAlgn="ctr"/>
                      <a:r>
                        <a:rPr lang="en-US" sz="1600" u="none" strike="noStrike">
                          <a:effectLst/>
                        </a:rPr>
                        <a:t>HMG CoA reductase inhibitors</a:t>
                      </a:r>
                      <a:endParaRPr lang="en-US" sz="1600" b="0" i="0" u="none" strike="noStrike">
                        <a:solidFill>
                          <a:srgbClr val="000000"/>
                        </a:solidFill>
                        <a:effectLst/>
                        <a:latin typeface="Arial"/>
                      </a:endParaRPr>
                    </a:p>
                  </a:txBody>
                  <a:tcPr marL="7072" marR="7072" marT="7072" marB="0" anchor="ctr"/>
                </a:tc>
                <a:tc>
                  <a:txBody>
                    <a:bodyPr/>
                    <a:lstStyle/>
                    <a:p>
                      <a:pPr algn="l" fontAlgn="ctr"/>
                      <a:r>
                        <a:rPr lang="en-US" sz="1600" u="none" strike="noStrike" dirty="0">
                          <a:effectLst/>
                        </a:rPr>
                        <a:t>Lovastatin, simvastatin, atorvastatin </a:t>
                      </a:r>
                      <a:endParaRPr lang="en-US" sz="1600" b="0" i="0" u="none" strike="noStrike" dirty="0">
                        <a:solidFill>
                          <a:srgbClr val="000000"/>
                        </a:solidFill>
                        <a:effectLst/>
                        <a:latin typeface="Arial"/>
                      </a:endParaRPr>
                    </a:p>
                  </a:txBody>
                  <a:tcPr marL="7072" marR="7072" marT="7072" marB="0" anchor="ctr"/>
                </a:tc>
              </a:tr>
              <a:tr h="119132">
                <a:tc>
                  <a:txBody>
                    <a:bodyPr/>
                    <a:lstStyle/>
                    <a:p>
                      <a:pPr algn="l" fontAlgn="ctr"/>
                      <a:r>
                        <a:rPr lang="en-US" sz="1600" u="none" strike="noStrike">
                          <a:effectLst/>
                        </a:rPr>
                        <a:t>PDE5 inhibitor</a:t>
                      </a:r>
                      <a:endParaRPr lang="en-US" sz="1600" b="0" i="0" u="none" strike="noStrike">
                        <a:solidFill>
                          <a:srgbClr val="000000"/>
                        </a:solidFill>
                        <a:effectLst/>
                        <a:latin typeface="Arial"/>
                      </a:endParaRPr>
                    </a:p>
                  </a:txBody>
                  <a:tcPr marL="7072" marR="7072" marT="7072" marB="0" anchor="ctr"/>
                </a:tc>
                <a:tc>
                  <a:txBody>
                    <a:bodyPr/>
                    <a:lstStyle/>
                    <a:p>
                      <a:pPr algn="l" fontAlgn="ctr"/>
                      <a:r>
                        <a:rPr lang="en-US" sz="1600" u="none" strike="noStrike">
                          <a:effectLst/>
                        </a:rPr>
                        <a:t>Sildenafil, tadalafil</a:t>
                      </a:r>
                      <a:endParaRPr lang="en-US" sz="1600" b="0" i="0" u="none" strike="noStrike">
                        <a:solidFill>
                          <a:srgbClr val="000000"/>
                        </a:solidFill>
                        <a:effectLst/>
                        <a:latin typeface="Arial"/>
                      </a:endParaRPr>
                    </a:p>
                  </a:txBody>
                  <a:tcPr marL="7072" marR="7072" marT="7072" marB="0" anchor="ctr"/>
                </a:tc>
              </a:tr>
              <a:tr h="119132">
                <a:tc>
                  <a:txBody>
                    <a:bodyPr/>
                    <a:lstStyle/>
                    <a:p>
                      <a:pPr algn="l" fontAlgn="ctr"/>
                      <a:r>
                        <a:rPr lang="en-US" sz="1600" u="none" strike="noStrike">
                          <a:effectLst/>
                        </a:rPr>
                        <a:t>Sedatives</a:t>
                      </a:r>
                      <a:endParaRPr lang="en-US" sz="1600" b="0" i="0" u="none" strike="noStrike">
                        <a:solidFill>
                          <a:srgbClr val="000000"/>
                        </a:solidFill>
                        <a:effectLst/>
                        <a:latin typeface="Arial"/>
                      </a:endParaRPr>
                    </a:p>
                  </a:txBody>
                  <a:tcPr marL="7072" marR="7072" marT="7072" marB="0" anchor="ctr"/>
                </a:tc>
                <a:tc>
                  <a:txBody>
                    <a:bodyPr/>
                    <a:lstStyle/>
                    <a:p>
                      <a:pPr algn="l" fontAlgn="ctr"/>
                      <a:r>
                        <a:rPr lang="en-US" sz="1600" u="none" strike="noStrike">
                          <a:effectLst/>
                        </a:rPr>
                        <a:t>Triazolam, midazolam</a:t>
                      </a:r>
                      <a:endParaRPr lang="en-US" sz="1600" b="0" i="0" u="none" strike="noStrike">
                        <a:solidFill>
                          <a:srgbClr val="000000"/>
                        </a:solidFill>
                        <a:effectLst/>
                        <a:latin typeface="Arial"/>
                      </a:endParaRPr>
                    </a:p>
                  </a:txBody>
                  <a:tcPr marL="7072" marR="7072" marT="7072" marB="0" anchor="ctr"/>
                </a:tc>
              </a:tr>
              <a:tr h="137723">
                <a:tc>
                  <a:txBody>
                    <a:bodyPr/>
                    <a:lstStyle/>
                    <a:p>
                      <a:pPr algn="l" fontAlgn="ctr"/>
                      <a:r>
                        <a:rPr lang="en-US" sz="1600" u="none" strike="noStrike">
                          <a:effectLst/>
                        </a:rPr>
                        <a:t>Immunosuppressants</a:t>
                      </a:r>
                      <a:endParaRPr lang="en-US" sz="1600" b="0" i="0" u="none" strike="noStrike">
                        <a:solidFill>
                          <a:srgbClr val="000000"/>
                        </a:solidFill>
                        <a:effectLst/>
                        <a:latin typeface="Arial"/>
                      </a:endParaRPr>
                    </a:p>
                  </a:txBody>
                  <a:tcPr marL="7072" marR="7072" marT="7072" marB="0" anchor="ctr"/>
                </a:tc>
                <a:tc>
                  <a:txBody>
                    <a:bodyPr/>
                    <a:lstStyle/>
                    <a:p>
                      <a:pPr algn="l" fontAlgn="ctr"/>
                      <a:r>
                        <a:rPr lang="en-US" sz="1600" u="none" strike="noStrike">
                          <a:effectLst/>
                        </a:rPr>
                        <a:t>Cyclosporine, tacrolimus</a:t>
                      </a:r>
                      <a:endParaRPr lang="en-US" sz="1600" b="0" i="0" u="none" strike="noStrike">
                        <a:solidFill>
                          <a:srgbClr val="000000"/>
                        </a:solidFill>
                        <a:effectLst/>
                        <a:latin typeface="Arial"/>
                      </a:endParaRPr>
                    </a:p>
                  </a:txBody>
                  <a:tcPr marL="7072" marR="7072" marT="7072" marB="0" anchor="ctr"/>
                </a:tc>
              </a:tr>
              <a:tr h="631728">
                <a:tc>
                  <a:txBody>
                    <a:bodyPr/>
                    <a:lstStyle/>
                    <a:p>
                      <a:pPr algn="l" fontAlgn="ctr"/>
                      <a:r>
                        <a:rPr lang="en-US" sz="1600" u="none" strike="noStrike" dirty="0">
                          <a:effectLst/>
                        </a:rPr>
                        <a:t>Oral contraception</a:t>
                      </a:r>
                      <a:endParaRPr lang="en-US" sz="1600" b="0" i="0" u="none" strike="noStrike" dirty="0">
                        <a:solidFill>
                          <a:srgbClr val="000000"/>
                        </a:solidFill>
                        <a:effectLst/>
                        <a:latin typeface="Arial"/>
                      </a:endParaRPr>
                    </a:p>
                  </a:txBody>
                  <a:tcPr marL="7072" marR="7072" marT="7072" marB="0" anchor="ctr"/>
                </a:tc>
                <a:tc>
                  <a:txBody>
                    <a:bodyPr/>
                    <a:lstStyle/>
                    <a:p>
                      <a:pPr algn="l" fontAlgn="ctr"/>
                      <a:r>
                        <a:rPr lang="en-US" sz="1600" u="none" strike="noStrike" dirty="0">
                          <a:effectLst/>
                        </a:rPr>
                        <a:t>Ethinyl estradiol- decrease drug exposure. Two effective </a:t>
                      </a:r>
                      <a:r>
                        <a:rPr lang="en-US" sz="1600" u="none" strike="noStrike" dirty="0" err="1">
                          <a:effectLst/>
                        </a:rPr>
                        <a:t>nonhormonal</a:t>
                      </a:r>
                      <a:r>
                        <a:rPr lang="en-US" sz="1600" u="none" strike="noStrike" dirty="0">
                          <a:effectLst/>
                        </a:rPr>
                        <a:t> methods of contraception should be used </a:t>
                      </a:r>
                      <a:endParaRPr lang="en-US" sz="1600" b="0" i="0" u="none" strike="noStrike" dirty="0">
                        <a:solidFill>
                          <a:srgbClr val="000000"/>
                        </a:solidFill>
                        <a:effectLst/>
                        <a:latin typeface="Arial"/>
                      </a:endParaRPr>
                    </a:p>
                  </a:txBody>
                  <a:tcPr marL="7072" marR="7072" marT="7072" marB="0" anchor="ctr"/>
                </a:tc>
              </a:tr>
            </a:tbl>
          </a:graphicData>
        </a:graphic>
      </p:graphicFrame>
    </p:spTree>
    <p:extLst>
      <p:ext uri="{BB962C8B-B14F-4D97-AF65-F5344CB8AC3E}">
        <p14:creationId xmlns:p14="http://schemas.microsoft.com/office/powerpoint/2010/main" val="345722038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27474" y="156575"/>
            <a:ext cx="1838752" cy="369332"/>
          </a:xfrm>
          <a:prstGeom prst="rect">
            <a:avLst/>
          </a:prstGeom>
          <a:noFill/>
        </p:spPr>
        <p:txBody>
          <a:bodyPr wrap="square" rtlCol="0">
            <a:spAutoFit/>
          </a:bodyPr>
          <a:lstStyle/>
          <a:p>
            <a:r>
              <a:rPr lang="en-US" dirty="0" smtClean="0"/>
              <a:t>Hep B: General</a:t>
            </a:r>
          </a:p>
        </p:txBody>
      </p:sp>
      <p:graphicFrame>
        <p:nvGraphicFramePr>
          <p:cNvPr id="5" name="Table 4"/>
          <p:cNvGraphicFramePr>
            <a:graphicFrameLocks noGrp="1"/>
          </p:cNvGraphicFramePr>
          <p:nvPr>
            <p:extLst>
              <p:ext uri="{D42A27DB-BD31-4B8C-83A1-F6EECF244321}">
                <p14:modId xmlns:p14="http://schemas.microsoft.com/office/powerpoint/2010/main" val="3357129449"/>
              </p:ext>
            </p:extLst>
          </p:nvPr>
        </p:nvGraphicFramePr>
        <p:xfrm>
          <a:off x="227474" y="709868"/>
          <a:ext cx="8549250" cy="2639664"/>
        </p:xfrm>
        <a:graphic>
          <a:graphicData uri="http://schemas.openxmlformats.org/drawingml/2006/table">
            <a:tbl>
              <a:tblPr firstRow="1" bandRow="1">
                <a:tableStyleId>{5940675A-B579-460E-94D1-54222C63F5DA}</a:tableStyleId>
              </a:tblPr>
              <a:tblGrid>
                <a:gridCol w="2540132"/>
                <a:gridCol w="6009118"/>
              </a:tblGrid>
              <a:tr h="460994">
                <a:tc>
                  <a:txBody>
                    <a:bodyPr/>
                    <a:lstStyle/>
                    <a:p>
                      <a:r>
                        <a:rPr lang="en-US" dirty="0" smtClean="0"/>
                        <a:t>Transmitted</a:t>
                      </a:r>
                      <a:endParaRPr lang="en-US" dirty="0"/>
                    </a:p>
                  </a:txBody>
                  <a:tcPr/>
                </a:tc>
                <a:tc>
                  <a:txBody>
                    <a:bodyPr/>
                    <a:lstStyle/>
                    <a:p>
                      <a:r>
                        <a:rPr lang="en-US" dirty="0" smtClean="0"/>
                        <a:t>Body</a:t>
                      </a:r>
                      <a:r>
                        <a:rPr lang="en-US" baseline="0" dirty="0" smtClean="0"/>
                        <a:t> Fluids: Blood, Semen (sex)</a:t>
                      </a:r>
                      <a:endParaRPr lang="en-US" dirty="0"/>
                    </a:p>
                  </a:txBody>
                  <a:tcPr/>
                </a:tc>
              </a:tr>
              <a:tr h="795688">
                <a:tc>
                  <a:txBody>
                    <a:bodyPr/>
                    <a:lstStyle/>
                    <a:p>
                      <a:r>
                        <a:rPr lang="en-US" dirty="0" smtClean="0"/>
                        <a:t>Patho (next slide)</a:t>
                      </a:r>
                      <a:endParaRPr lang="en-US" dirty="0"/>
                    </a:p>
                  </a:txBody>
                  <a:tcPr/>
                </a:tc>
                <a:tc>
                  <a: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sz="1800" b="0" kern="1200" dirty="0" smtClean="0">
                          <a:solidFill>
                            <a:srgbClr val="FF0000"/>
                          </a:solidFill>
                          <a:effectLst/>
                          <a:latin typeface="+mn-lt"/>
                          <a:ea typeface="+mn-ea"/>
                          <a:cs typeface="+mn-cs"/>
                        </a:rPr>
                        <a:t>HBV is not directly cytopathic</a:t>
                      </a:r>
                      <a:r>
                        <a:rPr lang="en-US" sz="1800" kern="1200" dirty="0" smtClean="0">
                          <a:solidFill>
                            <a:schemeClr val="tx1"/>
                          </a:solidFill>
                          <a:effectLst/>
                          <a:latin typeface="+mn-lt"/>
                          <a:ea typeface="+mn-ea"/>
                          <a:cs typeface="+mn-cs"/>
                        </a:rPr>
                        <a:t>; instead it is thought that the immune response to the virus is cytotoxic to hepatocytes.  </a:t>
                      </a:r>
                    </a:p>
                  </a:txBody>
                  <a:tcPr/>
                </a:tc>
              </a:tr>
              <a:tr h="460994">
                <a:tc>
                  <a:txBody>
                    <a:bodyPr/>
                    <a:lstStyle/>
                    <a:p>
                      <a:r>
                        <a:rPr lang="en-US" dirty="0" smtClean="0"/>
                        <a:t>% Acute Infection</a:t>
                      </a:r>
                      <a:endParaRPr lang="en-US" dirty="0"/>
                    </a:p>
                  </a:txBody>
                  <a:tcPr/>
                </a:tc>
                <a:tc>
                  <a:txBody>
                    <a:bodyPr/>
                    <a:lstStyle/>
                    <a:p>
                      <a:r>
                        <a:rPr lang="en-US" dirty="0" smtClean="0"/>
                        <a:t>2%</a:t>
                      </a:r>
                      <a:endParaRPr lang="en-US" dirty="0"/>
                    </a:p>
                  </a:txBody>
                  <a:tcPr/>
                </a:tc>
              </a:tr>
              <a:tr h="460994">
                <a:tc>
                  <a:txBody>
                    <a:bodyPr/>
                    <a:lstStyle/>
                    <a:p>
                      <a:r>
                        <a:rPr lang="en-US" baseline="0" dirty="0" smtClean="0"/>
                        <a:t>% Chronic hep b (CHB)</a:t>
                      </a:r>
                      <a:endParaRPr lang="en-US" dirty="0"/>
                    </a:p>
                  </a:txBody>
                  <a:tcPr/>
                </a:tc>
                <a:tc>
                  <a:txBody>
                    <a:bodyPr/>
                    <a:lstStyle/>
                    <a:p>
                      <a:r>
                        <a:rPr lang="en-US" dirty="0" smtClean="0">
                          <a:solidFill>
                            <a:srgbClr val="FF0000"/>
                          </a:solidFill>
                        </a:rPr>
                        <a:t>15% will develop</a:t>
                      </a:r>
                      <a:r>
                        <a:rPr lang="en-US" baseline="0" dirty="0" smtClean="0">
                          <a:solidFill>
                            <a:srgbClr val="FF0000"/>
                          </a:solidFill>
                        </a:rPr>
                        <a:t> chronic Hep B</a:t>
                      </a:r>
                      <a:endParaRPr lang="en-US" dirty="0">
                        <a:solidFill>
                          <a:srgbClr val="FF0000"/>
                        </a:solidFill>
                      </a:endParaRPr>
                    </a:p>
                  </a:txBody>
                  <a:tcPr/>
                </a:tc>
              </a:tr>
              <a:tr h="460994">
                <a:tc>
                  <a:txBody>
                    <a:bodyPr/>
                    <a:lstStyle/>
                    <a:p>
                      <a:r>
                        <a:rPr lang="en-US" dirty="0" smtClean="0"/>
                        <a:t>Anti-HB</a:t>
                      </a:r>
                      <a:endParaRPr lang="en-US" dirty="0"/>
                    </a:p>
                  </a:txBody>
                  <a:tcPr/>
                </a:tc>
                <a:tc>
                  <a:txBody>
                    <a:bodyPr/>
                    <a:lstStyle/>
                    <a:p>
                      <a:r>
                        <a:rPr lang="en-US" dirty="0" smtClean="0"/>
                        <a:t>Is Lifelong</a:t>
                      </a:r>
                      <a:endParaRPr lang="en-US" dirty="0"/>
                    </a:p>
                  </a:txBody>
                  <a:tcPr/>
                </a:tc>
              </a:tr>
            </a:tbl>
          </a:graphicData>
        </a:graphic>
      </p:graphicFrame>
    </p:spTree>
    <p:extLst>
      <p:ext uri="{BB962C8B-B14F-4D97-AF65-F5344CB8AC3E}">
        <p14:creationId xmlns:p14="http://schemas.microsoft.com/office/powerpoint/2010/main" val="375583784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3"/>
          <a:stretch>
            <a:fillRect/>
          </a:stretch>
        </p:blipFill>
        <p:spPr>
          <a:xfrm>
            <a:off x="2938208" y="-749"/>
            <a:ext cx="6255548" cy="6799509"/>
          </a:xfrm>
          <a:prstGeom prst="rect">
            <a:avLst/>
          </a:prstGeom>
        </p:spPr>
      </p:pic>
      <p:sp>
        <p:nvSpPr>
          <p:cNvPr id="7" name="TextBox 6"/>
          <p:cNvSpPr txBox="1"/>
          <p:nvPr/>
        </p:nvSpPr>
        <p:spPr>
          <a:xfrm>
            <a:off x="284343" y="265410"/>
            <a:ext cx="184666" cy="369332"/>
          </a:xfrm>
          <a:prstGeom prst="rect">
            <a:avLst/>
          </a:prstGeom>
          <a:noFill/>
        </p:spPr>
        <p:txBody>
          <a:bodyPr wrap="none" rtlCol="0">
            <a:spAutoFit/>
          </a:bodyPr>
          <a:lstStyle/>
          <a:p>
            <a:endParaRPr lang="en-US" dirty="0"/>
          </a:p>
        </p:txBody>
      </p:sp>
      <p:sp>
        <p:nvSpPr>
          <p:cNvPr id="8" name="TextBox 7"/>
          <p:cNvSpPr txBox="1"/>
          <p:nvPr/>
        </p:nvSpPr>
        <p:spPr>
          <a:xfrm>
            <a:off x="56868" y="265410"/>
            <a:ext cx="3412118" cy="2862323"/>
          </a:xfrm>
          <a:prstGeom prst="rect">
            <a:avLst/>
          </a:prstGeom>
          <a:noFill/>
        </p:spPr>
        <p:txBody>
          <a:bodyPr wrap="square" rtlCol="0">
            <a:spAutoFit/>
          </a:bodyPr>
          <a:lstStyle/>
          <a:p>
            <a:r>
              <a:rPr lang="en-US" dirty="0" smtClean="0"/>
              <a:t>Hep B Pathophysiology </a:t>
            </a:r>
          </a:p>
          <a:p>
            <a:endParaRPr lang="en-US" dirty="0" smtClean="0"/>
          </a:p>
          <a:p>
            <a:r>
              <a:rPr lang="en-US" dirty="0" smtClean="0"/>
              <a:t>1. HBV + strand DNA enters</a:t>
            </a:r>
          </a:p>
          <a:p>
            <a:r>
              <a:rPr lang="en-US" dirty="0" smtClean="0"/>
              <a:t>2. Forms </a:t>
            </a:r>
            <a:r>
              <a:rPr lang="en-US" dirty="0" err="1" smtClean="0"/>
              <a:t>cccDNA</a:t>
            </a:r>
            <a:endParaRPr lang="en-US" dirty="0" smtClean="0"/>
          </a:p>
          <a:p>
            <a:r>
              <a:rPr lang="en-US" dirty="0" smtClean="0"/>
              <a:t>3. Produces RNA</a:t>
            </a:r>
          </a:p>
          <a:p>
            <a:r>
              <a:rPr lang="en-US" dirty="0" smtClean="0"/>
              <a:t>4a. RNA </a:t>
            </a:r>
            <a:r>
              <a:rPr lang="en-US" dirty="0" smtClean="0">
                <a:sym typeface="Wingdings"/>
              </a:rPr>
              <a:t> protein:</a:t>
            </a:r>
          </a:p>
          <a:p>
            <a:r>
              <a:rPr lang="en-US" dirty="0">
                <a:sym typeface="Wingdings"/>
              </a:rPr>
              <a:t>	</a:t>
            </a:r>
            <a:r>
              <a:rPr lang="en-US" dirty="0" err="1" smtClean="0">
                <a:solidFill>
                  <a:srgbClr val="FF0000"/>
                </a:solidFill>
                <a:sym typeface="Wingdings"/>
              </a:rPr>
              <a:t>HbsAg</a:t>
            </a:r>
            <a:r>
              <a:rPr lang="en-US" dirty="0" smtClean="0">
                <a:solidFill>
                  <a:srgbClr val="FF0000"/>
                </a:solidFill>
                <a:sym typeface="Wingdings"/>
              </a:rPr>
              <a:t>, </a:t>
            </a:r>
            <a:r>
              <a:rPr lang="en-US" dirty="0" err="1" smtClean="0">
                <a:solidFill>
                  <a:srgbClr val="FF0000"/>
                </a:solidFill>
                <a:sym typeface="Wingdings"/>
              </a:rPr>
              <a:t>HbcAg</a:t>
            </a:r>
            <a:r>
              <a:rPr lang="en-US" dirty="0" smtClean="0">
                <a:solidFill>
                  <a:srgbClr val="FF0000"/>
                </a:solidFill>
                <a:sym typeface="Wingdings"/>
              </a:rPr>
              <a:t>, </a:t>
            </a:r>
            <a:r>
              <a:rPr lang="en-US" dirty="0" err="1" smtClean="0">
                <a:solidFill>
                  <a:srgbClr val="FF0000"/>
                </a:solidFill>
                <a:sym typeface="Wingdings"/>
              </a:rPr>
              <a:t>HbeAg</a:t>
            </a:r>
            <a:endParaRPr lang="en-US" dirty="0" smtClean="0">
              <a:solidFill>
                <a:srgbClr val="FF0000"/>
              </a:solidFill>
              <a:sym typeface="Wingdings"/>
            </a:endParaRPr>
          </a:p>
          <a:p>
            <a:r>
              <a:rPr lang="en-US" dirty="0" smtClean="0">
                <a:sym typeface="Wingdings"/>
              </a:rPr>
              <a:t>4b. RNA  - DNA</a:t>
            </a:r>
          </a:p>
          <a:p>
            <a:r>
              <a:rPr lang="en-US" dirty="0" smtClean="0">
                <a:sym typeface="Wingdings"/>
              </a:rPr>
              <a:t>5. - DNA  + DNA</a:t>
            </a:r>
          </a:p>
          <a:p>
            <a:r>
              <a:rPr lang="en-US" dirty="0" smtClean="0">
                <a:sym typeface="Wingdings"/>
              </a:rPr>
              <a:t>6. Replicates and exits cell</a:t>
            </a:r>
            <a:endParaRPr lang="en-US" dirty="0"/>
          </a:p>
        </p:txBody>
      </p:sp>
      <p:sp>
        <p:nvSpPr>
          <p:cNvPr id="9" name="Rectangle 8"/>
          <p:cNvSpPr/>
          <p:nvPr/>
        </p:nvSpPr>
        <p:spPr>
          <a:xfrm>
            <a:off x="3328591" y="173077"/>
            <a:ext cx="4572000" cy="923330"/>
          </a:xfrm>
          <a:prstGeom prst="rect">
            <a:avLst/>
          </a:prstGeom>
        </p:spPr>
        <p:txBody>
          <a:bodyPr>
            <a:spAutoFit/>
          </a:bodyPr>
          <a:lstStyle/>
          <a:p>
            <a:pPr lvl="0"/>
            <a:r>
              <a:rPr lang="en-US" b="1" dirty="0"/>
              <a:t>HBV is not directly cytopathic</a:t>
            </a:r>
            <a:r>
              <a:rPr lang="en-US" dirty="0"/>
              <a:t>; instead it is thought that the immune response to the virus is cytotoxic to hepatocytes.  </a:t>
            </a:r>
          </a:p>
        </p:txBody>
      </p:sp>
      <p:pic>
        <p:nvPicPr>
          <p:cNvPr id="2" name="Picture 1"/>
          <p:cNvPicPr>
            <a:picLocks noChangeAspect="1"/>
          </p:cNvPicPr>
          <p:nvPr/>
        </p:nvPicPr>
        <p:blipFill>
          <a:blip r:embed="rId4"/>
          <a:stretch>
            <a:fillRect/>
          </a:stretch>
        </p:blipFill>
        <p:spPr>
          <a:xfrm>
            <a:off x="56868" y="3995890"/>
            <a:ext cx="2999977" cy="1699987"/>
          </a:xfrm>
          <a:prstGeom prst="rect">
            <a:avLst/>
          </a:prstGeom>
        </p:spPr>
      </p:pic>
    </p:spTree>
    <p:extLst>
      <p:ext uri="{BB962C8B-B14F-4D97-AF65-F5344CB8AC3E}">
        <p14:creationId xmlns:p14="http://schemas.microsoft.com/office/powerpoint/2010/main" val="1431024120"/>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5" name="Picture 1" descr="https://po-b.temple.edu/wm/mail/genimage.jpg?sessionid=370d55fada861c0a8ae217ee98e25e21f&amp;uid=53086&amp;off=240163&amp;len=29636&amp;enc=1&amp;typ=1&amp;mbox=user.nsifo"/>
          <p:cNvPicPr>
            <a:picLocks noChangeAspect="1" noChangeArrowheads="1"/>
          </p:cNvPicPr>
          <p:nvPr/>
        </p:nvPicPr>
        <p:blipFill>
          <a:blip r:embed="rId2" r:link="rId3">
            <a:extLst>
              <a:ext uri="{28A0092B-C50C-407E-A947-70E740481C1C}">
                <a14:useLocalDpi xmlns:a14="http://schemas.microsoft.com/office/drawing/2010/main" val="0"/>
              </a:ext>
            </a:extLst>
          </a:blip>
          <a:srcRect/>
          <a:stretch>
            <a:fillRect/>
          </a:stretch>
        </p:blipFill>
        <p:spPr bwMode="auto">
          <a:xfrm>
            <a:off x="4957934" y="495226"/>
            <a:ext cx="3951481" cy="3050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p:cNvSpPr txBox="1"/>
          <p:nvPr/>
        </p:nvSpPr>
        <p:spPr>
          <a:xfrm>
            <a:off x="18956" y="23306"/>
            <a:ext cx="1685302" cy="369332"/>
          </a:xfrm>
          <a:prstGeom prst="rect">
            <a:avLst/>
          </a:prstGeom>
          <a:noFill/>
        </p:spPr>
        <p:txBody>
          <a:bodyPr wrap="none" rtlCol="0">
            <a:spAutoFit/>
          </a:bodyPr>
          <a:lstStyle/>
          <a:p>
            <a:r>
              <a:rPr lang="en-US" dirty="0" smtClean="0"/>
              <a:t>Hep B Diagnosis</a:t>
            </a:r>
            <a:endParaRPr lang="en-US" dirty="0"/>
          </a:p>
        </p:txBody>
      </p:sp>
      <p:pic>
        <p:nvPicPr>
          <p:cNvPr id="11" name="Picture 2" descr="https://po-b.temple.edu/wm/mail/genimage.jpg?sessionid=370d55fada861c0a8ae217ee98e25e21f&amp;uid=53086&amp;off=211452&amp;len=28528&amp;enc=1&amp;typ=1&amp;mbox=user.nsifo"/>
          <p:cNvPicPr>
            <a:picLocks noChangeAspect="1" noChangeArrowheads="1"/>
          </p:cNvPicPr>
          <p:nvPr/>
        </p:nvPicPr>
        <p:blipFill>
          <a:blip r:embed="rId4" r:link="rId5">
            <a:extLst>
              <a:ext uri="{28A0092B-C50C-407E-A947-70E740481C1C}">
                <a14:useLocalDpi xmlns:a14="http://schemas.microsoft.com/office/drawing/2010/main" val="0"/>
              </a:ext>
            </a:extLst>
          </a:blip>
          <a:srcRect/>
          <a:stretch>
            <a:fillRect/>
          </a:stretch>
        </p:blipFill>
        <p:spPr bwMode="auto">
          <a:xfrm>
            <a:off x="18956" y="475384"/>
            <a:ext cx="4235029" cy="31383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 name="Straight Arrow Connector 2"/>
          <p:cNvCxnSpPr/>
          <p:nvPr/>
        </p:nvCxnSpPr>
        <p:spPr>
          <a:xfrm>
            <a:off x="4253985" y="634954"/>
            <a:ext cx="548724" cy="0"/>
          </a:xfrm>
          <a:prstGeom prst="straightConnector1">
            <a:avLst/>
          </a:prstGeom>
          <a:ln>
            <a:tailEnd type="arrow"/>
          </a:ln>
        </p:spPr>
        <p:style>
          <a:lnRef idx="2">
            <a:schemeClr val="accent1"/>
          </a:lnRef>
          <a:fillRef idx="0">
            <a:schemeClr val="accent1"/>
          </a:fillRef>
          <a:effectRef idx="1">
            <a:schemeClr val="accent1"/>
          </a:effectRef>
          <a:fontRef idx="minor">
            <a:schemeClr val="tx1"/>
          </a:fontRef>
        </p:style>
      </p:cxnSp>
      <p:graphicFrame>
        <p:nvGraphicFramePr>
          <p:cNvPr id="2" name="Table 1"/>
          <p:cNvGraphicFramePr>
            <a:graphicFrameLocks noGrp="1"/>
          </p:cNvGraphicFramePr>
          <p:nvPr>
            <p:extLst>
              <p:ext uri="{D42A27DB-BD31-4B8C-83A1-F6EECF244321}">
                <p14:modId xmlns:p14="http://schemas.microsoft.com/office/powerpoint/2010/main" val="3343588674"/>
              </p:ext>
            </p:extLst>
          </p:nvPr>
        </p:nvGraphicFramePr>
        <p:xfrm>
          <a:off x="1579700" y="3882571"/>
          <a:ext cx="7311572" cy="2834639"/>
        </p:xfrm>
        <a:graphic>
          <a:graphicData uri="http://schemas.openxmlformats.org/drawingml/2006/table">
            <a:tbl>
              <a:tblPr firstRow="1" bandRow="1">
                <a:tableStyleId>{5940675A-B579-460E-94D1-54222C63F5DA}</a:tableStyleId>
              </a:tblPr>
              <a:tblGrid>
                <a:gridCol w="1815864"/>
                <a:gridCol w="3202061"/>
                <a:gridCol w="2293647"/>
              </a:tblGrid>
              <a:tr h="159330">
                <a:tc>
                  <a:txBody>
                    <a:bodyPr/>
                    <a:lstStyle/>
                    <a:p>
                      <a:endParaRPr lang="en-US" dirty="0"/>
                    </a:p>
                  </a:txBody>
                  <a:tcPr/>
                </a:tc>
                <a:tc>
                  <a:txBody>
                    <a:bodyPr/>
                    <a:lstStyle/>
                    <a:p>
                      <a:r>
                        <a:rPr lang="en-US" dirty="0" smtClean="0"/>
                        <a:t>Antigen</a:t>
                      </a:r>
                      <a:endParaRPr lang="en-US" dirty="0"/>
                    </a:p>
                  </a:txBody>
                  <a:tcPr/>
                </a:tc>
                <a:tc>
                  <a:txBody>
                    <a:bodyPr/>
                    <a:lstStyle/>
                    <a:p>
                      <a:r>
                        <a:rPr lang="en-US" dirty="0" smtClean="0"/>
                        <a:t>Antibody</a:t>
                      </a:r>
                      <a:endParaRPr lang="en-US" dirty="0"/>
                    </a:p>
                  </a:txBody>
                  <a:tcPr/>
                </a:tc>
              </a:tr>
              <a:tr h="392868">
                <a:tc>
                  <a:txBody>
                    <a:bodyPr/>
                    <a:lstStyle/>
                    <a:p>
                      <a:r>
                        <a:rPr lang="en-US" dirty="0" smtClean="0"/>
                        <a:t>HB</a:t>
                      </a:r>
                      <a:r>
                        <a:rPr lang="en-US" baseline="0" dirty="0" smtClean="0"/>
                        <a:t> surface (</a:t>
                      </a:r>
                      <a:r>
                        <a:rPr lang="en-US" baseline="0" dirty="0" err="1" smtClean="0"/>
                        <a:t>Hbe</a:t>
                      </a:r>
                      <a:r>
                        <a:rPr lang="en-US" baseline="0" dirty="0" smtClean="0"/>
                        <a:t>)</a:t>
                      </a:r>
                      <a:endParaRPr lang="en-US" dirty="0"/>
                    </a:p>
                  </a:txBody>
                  <a:tcPr/>
                </a:tc>
                <a:tc>
                  <a:txBody>
                    <a:bodyPr/>
                    <a:lstStyle/>
                    <a:p>
                      <a:r>
                        <a:rPr lang="en-US" dirty="0" smtClean="0"/>
                        <a:t>1</a:t>
                      </a:r>
                      <a:r>
                        <a:rPr lang="en-US" baseline="30000" dirty="0" smtClean="0"/>
                        <a:t>st</a:t>
                      </a:r>
                      <a:r>
                        <a:rPr lang="en-US" dirty="0" smtClean="0"/>
                        <a:t> marker of infection because</a:t>
                      </a:r>
                      <a:r>
                        <a:rPr lang="en-US" baseline="0" dirty="0" smtClean="0"/>
                        <a:t> on </a:t>
                      </a:r>
                      <a:r>
                        <a:rPr lang="en-US" dirty="0" smtClean="0"/>
                        <a:t>surface</a:t>
                      </a:r>
                      <a:endParaRPr lang="en-US" dirty="0"/>
                    </a:p>
                  </a:txBody>
                  <a:tcPr/>
                </a:tc>
                <a:tc>
                  <a:txBody>
                    <a:bodyPr/>
                    <a:lstStyle/>
                    <a:p>
                      <a:r>
                        <a:rPr lang="en-US" dirty="0" smtClean="0"/>
                        <a:t>Tx</a:t>
                      </a:r>
                      <a:r>
                        <a:rPr lang="en-US" baseline="0" dirty="0" smtClean="0"/>
                        <a:t>   </a:t>
                      </a:r>
                      <a:r>
                        <a:rPr lang="en-US" dirty="0" smtClean="0"/>
                        <a:t>Or</a:t>
                      </a:r>
                      <a:r>
                        <a:rPr lang="en-US" baseline="0" dirty="0" smtClean="0"/>
                        <a:t>   </a:t>
                      </a:r>
                      <a:r>
                        <a:rPr lang="en-US" dirty="0" smtClean="0"/>
                        <a:t>Vaccinated</a:t>
                      </a:r>
                      <a:endParaRPr lang="en-US" dirty="0"/>
                    </a:p>
                  </a:txBody>
                  <a:tcPr/>
                </a:tc>
              </a:tr>
              <a:tr h="159330">
                <a:tc>
                  <a:txBody>
                    <a:bodyPr/>
                    <a:lstStyle/>
                    <a:p>
                      <a:r>
                        <a:rPr lang="en-US" dirty="0" smtClean="0"/>
                        <a:t>HB e</a:t>
                      </a:r>
                      <a:endParaRPr lang="en-US" dirty="0"/>
                    </a:p>
                  </a:txBody>
                  <a:tcPr/>
                </a:tc>
                <a:tc>
                  <a:txBody>
                    <a:bodyPr/>
                    <a:lstStyle/>
                    <a:p>
                      <a:r>
                        <a:rPr lang="en-US" dirty="0" smtClean="0"/>
                        <a:t>High level of virus</a:t>
                      </a:r>
                    </a:p>
                    <a:p>
                      <a:r>
                        <a:rPr lang="en-US" dirty="0" smtClean="0"/>
                        <a:t>Not much </a:t>
                      </a:r>
                      <a:r>
                        <a:rPr lang="en-US" dirty="0" err="1" smtClean="0"/>
                        <a:t>HBe</a:t>
                      </a:r>
                      <a:r>
                        <a:rPr lang="en-US" dirty="0" smtClean="0"/>
                        <a:t>.</a:t>
                      </a:r>
                      <a:r>
                        <a:rPr lang="en-US" baseline="0" dirty="0" smtClean="0"/>
                        <a:t> If detect, then it’s a problem</a:t>
                      </a:r>
                      <a:endParaRPr lang="en-US" dirty="0"/>
                    </a:p>
                  </a:txBody>
                  <a:tcPr/>
                </a:tc>
                <a:tc>
                  <a:txBody>
                    <a:bodyPr/>
                    <a:lstStyle/>
                    <a:p>
                      <a:r>
                        <a:rPr lang="en-US" dirty="0" smtClean="0"/>
                        <a:t>seroconversion</a:t>
                      </a:r>
                      <a:endParaRPr lang="en-US" dirty="0"/>
                    </a:p>
                  </a:txBody>
                  <a:tcPr/>
                </a:tc>
              </a:tr>
              <a:tr h="159330">
                <a:tc>
                  <a:txBody>
                    <a:bodyPr/>
                    <a:lstStyle/>
                    <a:p>
                      <a:r>
                        <a:rPr lang="en-US" dirty="0" smtClean="0"/>
                        <a:t>HB</a:t>
                      </a:r>
                      <a:r>
                        <a:rPr lang="en-US" baseline="0" dirty="0" smtClean="0"/>
                        <a:t> core (</a:t>
                      </a:r>
                      <a:r>
                        <a:rPr lang="en-US" baseline="0" dirty="0" err="1" smtClean="0"/>
                        <a:t>HBc</a:t>
                      </a:r>
                      <a:r>
                        <a:rPr lang="en-US" baseline="0" dirty="0" smtClean="0"/>
                        <a:t>)</a:t>
                      </a:r>
                      <a:endParaRPr lang="en-US" dirty="0"/>
                    </a:p>
                  </a:txBody>
                  <a:tcPr/>
                </a:tc>
                <a:tc>
                  <a:txBody>
                    <a:bodyPr/>
                    <a:lstStyle/>
                    <a:p>
                      <a:r>
                        <a:rPr lang="en-US" dirty="0" smtClean="0"/>
                        <a:t>Not detectable b/c in</a:t>
                      </a:r>
                      <a:r>
                        <a:rPr lang="en-US" baseline="0" dirty="0" smtClean="0"/>
                        <a:t> nucleus</a:t>
                      </a:r>
                      <a:endParaRPr lang="en-US" dirty="0"/>
                    </a:p>
                  </a:txBody>
                  <a:tcPr/>
                </a:tc>
                <a:tc>
                  <a:txBody>
                    <a:bodyPr/>
                    <a:lstStyle/>
                    <a:p>
                      <a:r>
                        <a:rPr lang="en-US" dirty="0" smtClean="0"/>
                        <a:t>Tx only</a:t>
                      </a:r>
                    </a:p>
                    <a:p>
                      <a:r>
                        <a:rPr lang="en-US" dirty="0" smtClean="0"/>
                        <a:t>NOT vaccinated </a:t>
                      </a:r>
                    </a:p>
                    <a:p>
                      <a:r>
                        <a:rPr lang="en-US" dirty="0" smtClean="0"/>
                        <a:t>b/c in nucleus</a:t>
                      </a:r>
                      <a:endParaRPr lang="en-US" dirty="0"/>
                    </a:p>
                  </a:txBody>
                  <a:tcPr/>
                </a:tc>
              </a:tr>
            </a:tbl>
          </a:graphicData>
        </a:graphic>
      </p:graphicFrame>
      <p:pic>
        <p:nvPicPr>
          <p:cNvPr id="12" name="Picture 11"/>
          <p:cNvPicPr>
            <a:picLocks noChangeAspect="1"/>
          </p:cNvPicPr>
          <p:nvPr/>
        </p:nvPicPr>
        <p:blipFill>
          <a:blip r:embed="rId6"/>
          <a:stretch>
            <a:fillRect/>
          </a:stretch>
        </p:blipFill>
        <p:spPr>
          <a:xfrm>
            <a:off x="56869" y="3882571"/>
            <a:ext cx="1753052" cy="993396"/>
          </a:xfrm>
          <a:prstGeom prst="rect">
            <a:avLst/>
          </a:prstGeom>
        </p:spPr>
      </p:pic>
    </p:spTree>
    <p:extLst>
      <p:ext uri="{BB962C8B-B14F-4D97-AF65-F5344CB8AC3E}">
        <p14:creationId xmlns:p14="http://schemas.microsoft.com/office/powerpoint/2010/main" val="3615348436"/>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3"/>
          <a:stretch>
            <a:fillRect/>
          </a:stretch>
        </p:blipFill>
        <p:spPr>
          <a:xfrm>
            <a:off x="75824" y="985808"/>
            <a:ext cx="8982813" cy="5061744"/>
          </a:xfrm>
          <a:prstGeom prst="rect">
            <a:avLst/>
          </a:prstGeom>
        </p:spPr>
      </p:pic>
      <p:sp>
        <p:nvSpPr>
          <p:cNvPr id="5" name="TextBox 4"/>
          <p:cNvSpPr txBox="1"/>
          <p:nvPr/>
        </p:nvSpPr>
        <p:spPr>
          <a:xfrm>
            <a:off x="75824" y="227494"/>
            <a:ext cx="1007006" cy="369332"/>
          </a:xfrm>
          <a:prstGeom prst="rect">
            <a:avLst/>
          </a:prstGeom>
          <a:noFill/>
        </p:spPr>
        <p:txBody>
          <a:bodyPr wrap="none" rtlCol="0">
            <a:spAutoFit/>
          </a:bodyPr>
          <a:lstStyle/>
          <a:p>
            <a:r>
              <a:rPr lang="en-US" dirty="0" smtClean="0"/>
              <a:t>Hep B Tx</a:t>
            </a:r>
            <a:endParaRPr lang="en-US" dirty="0"/>
          </a:p>
        </p:txBody>
      </p:sp>
    </p:spTree>
    <p:extLst>
      <p:ext uri="{BB962C8B-B14F-4D97-AF65-F5344CB8AC3E}">
        <p14:creationId xmlns:p14="http://schemas.microsoft.com/office/powerpoint/2010/main" val="396111093"/>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46431" y="213449"/>
            <a:ext cx="3754115" cy="369332"/>
          </a:xfrm>
          <a:prstGeom prst="rect">
            <a:avLst/>
          </a:prstGeom>
          <a:noFill/>
        </p:spPr>
        <p:txBody>
          <a:bodyPr wrap="none" rtlCol="0">
            <a:spAutoFit/>
          </a:bodyPr>
          <a:lstStyle/>
          <a:p>
            <a:r>
              <a:rPr lang="en-US" dirty="0" smtClean="0"/>
              <a:t>Hep B: Prophylaxis, Tx and monitoring</a:t>
            </a:r>
            <a:endParaRPr lang="en-US" dirty="0"/>
          </a:p>
        </p:txBody>
      </p:sp>
      <p:graphicFrame>
        <p:nvGraphicFramePr>
          <p:cNvPr id="5" name="Table 4"/>
          <p:cNvGraphicFramePr>
            <a:graphicFrameLocks noGrp="1"/>
          </p:cNvGraphicFramePr>
          <p:nvPr>
            <p:extLst>
              <p:ext uri="{D42A27DB-BD31-4B8C-83A1-F6EECF244321}">
                <p14:modId xmlns:p14="http://schemas.microsoft.com/office/powerpoint/2010/main" val="3030534973"/>
              </p:ext>
            </p:extLst>
          </p:nvPr>
        </p:nvGraphicFramePr>
        <p:xfrm>
          <a:off x="246430" y="891540"/>
          <a:ext cx="8142383" cy="1285239"/>
        </p:xfrm>
        <a:graphic>
          <a:graphicData uri="http://schemas.openxmlformats.org/drawingml/2006/table">
            <a:tbl>
              <a:tblPr firstRow="1" bandRow="1">
                <a:tableStyleId>{5940675A-B579-460E-94D1-54222C63F5DA}</a:tableStyleId>
              </a:tblPr>
              <a:tblGrid>
                <a:gridCol w="1254179"/>
                <a:gridCol w="2296068"/>
                <a:gridCol w="2296068"/>
                <a:gridCol w="2296068"/>
              </a:tblGrid>
              <a:tr h="370840">
                <a:tc>
                  <a:txBody>
                    <a:bodyPr/>
                    <a:lstStyle/>
                    <a:p>
                      <a:r>
                        <a:rPr lang="en-US" dirty="0" smtClean="0"/>
                        <a:t>Prophylaxis</a:t>
                      </a:r>
                      <a:endParaRPr lang="en-US" dirty="0"/>
                    </a:p>
                  </a:txBody>
                  <a:tcPr/>
                </a:tc>
                <a:tc>
                  <a:txBody>
                    <a:bodyPr/>
                    <a:lstStyle/>
                    <a:p>
                      <a:r>
                        <a:rPr lang="en-US" dirty="0" smtClean="0"/>
                        <a:t>MOA</a:t>
                      </a:r>
                      <a:endParaRPr lang="en-US" dirty="0"/>
                    </a:p>
                  </a:txBody>
                  <a:tcPr/>
                </a:tc>
                <a:tc>
                  <a:txBody>
                    <a:bodyPr/>
                    <a:lstStyle/>
                    <a:p>
                      <a:r>
                        <a:rPr lang="en-US" dirty="0" smtClean="0"/>
                        <a:t>Drug</a:t>
                      </a:r>
                      <a:endParaRPr lang="en-US" dirty="0"/>
                    </a:p>
                  </a:txBody>
                  <a:tcPr/>
                </a:tc>
                <a:tc>
                  <a:txBody>
                    <a:bodyPr/>
                    <a:lstStyle/>
                    <a:p>
                      <a:r>
                        <a:rPr lang="en-US" dirty="0" smtClean="0"/>
                        <a:t>Who</a:t>
                      </a:r>
                      <a:endParaRPr lang="en-US" dirty="0"/>
                    </a:p>
                  </a:txBody>
                  <a:tcPr/>
                </a:tc>
              </a:tr>
              <a:tr h="370840">
                <a:tc>
                  <a:txBody>
                    <a:bodyPr/>
                    <a:lstStyle/>
                    <a:p>
                      <a:r>
                        <a:rPr lang="en-US" dirty="0" smtClean="0"/>
                        <a:t>Hep B Vaccine</a:t>
                      </a:r>
                      <a:endParaRPr lang="en-US" dirty="0"/>
                    </a:p>
                  </a:txBody>
                  <a:tcPr/>
                </a:tc>
                <a:tc>
                  <a:txBody>
                    <a:bodyPr/>
                    <a:lstStyle/>
                    <a:p>
                      <a:r>
                        <a:rPr lang="en-US" sz="1800" kern="1200" dirty="0" smtClean="0">
                          <a:solidFill>
                            <a:schemeClr val="tx1"/>
                          </a:solidFill>
                          <a:latin typeface="+mn-lt"/>
                          <a:ea typeface="+mn-ea"/>
                          <a:cs typeface="+mn-cs"/>
                        </a:rPr>
                        <a:t>Containing</a:t>
                      </a:r>
                      <a:r>
                        <a:rPr lang="en-US" sz="1800" kern="1200" baseline="0" dirty="0" smtClean="0">
                          <a:solidFill>
                            <a:schemeClr val="tx1"/>
                          </a:solidFill>
                          <a:latin typeface="+mn-lt"/>
                          <a:ea typeface="+mn-ea"/>
                          <a:cs typeface="+mn-cs"/>
                        </a:rPr>
                        <a:t> </a:t>
                      </a:r>
                      <a:r>
                        <a:rPr lang="en-US" sz="1800" kern="1200" dirty="0" smtClean="0">
                          <a:solidFill>
                            <a:schemeClr val="tx1"/>
                          </a:solidFill>
                          <a:latin typeface="+mn-lt"/>
                          <a:ea typeface="+mn-ea"/>
                          <a:cs typeface="+mn-cs"/>
                        </a:rPr>
                        <a:t>HBsAg</a:t>
                      </a:r>
                      <a:endParaRPr lang="en-US" dirty="0"/>
                    </a:p>
                  </a:txBody>
                  <a:tcPr/>
                </a:tc>
                <a:tc>
                  <a:txBody>
                    <a:bodyPr/>
                    <a:lstStyle/>
                    <a:p>
                      <a:r>
                        <a:rPr lang="en-US" dirty="0" smtClean="0"/>
                        <a:t>Recombivax HV</a:t>
                      </a:r>
                    </a:p>
                    <a:p>
                      <a:r>
                        <a:rPr lang="en-US" dirty="0" err="1" smtClean="0"/>
                        <a:t>Energix</a:t>
                      </a:r>
                      <a:r>
                        <a:rPr lang="en-US" dirty="0" smtClean="0"/>
                        <a:t>-</a:t>
                      </a:r>
                      <a:r>
                        <a:rPr lang="en-US" baseline="0" dirty="0" smtClean="0"/>
                        <a:t>B</a:t>
                      </a:r>
                      <a:endParaRPr lang="en-US" dirty="0"/>
                    </a:p>
                  </a:txBody>
                  <a:tcPr/>
                </a:tc>
                <a:tc>
                  <a:txBody>
                    <a:bodyPr/>
                    <a:lstStyle/>
                    <a:p>
                      <a:r>
                        <a:rPr lang="en-US" dirty="0" smtClean="0"/>
                        <a:t>All children</a:t>
                      </a:r>
                      <a:r>
                        <a:rPr lang="en-US" baseline="0" dirty="0" smtClean="0"/>
                        <a:t> in US</a:t>
                      </a:r>
                    </a:p>
                    <a:p>
                      <a:r>
                        <a:rPr lang="en-US" baseline="0" dirty="0" smtClean="0"/>
                        <a:t>Pts with CKD</a:t>
                      </a:r>
                    </a:p>
                    <a:p>
                      <a:r>
                        <a:rPr lang="en-US" baseline="0" dirty="0" smtClean="0"/>
                        <a:t>Healthcare workers</a:t>
                      </a:r>
                      <a:endParaRPr lang="en-US" dirty="0"/>
                    </a:p>
                  </a:txBody>
                  <a:tcPr/>
                </a:tc>
              </a:tr>
            </a:tbl>
          </a:graphicData>
        </a:graphic>
      </p:graphicFrame>
      <p:graphicFrame>
        <p:nvGraphicFramePr>
          <p:cNvPr id="11" name="Table 10"/>
          <p:cNvGraphicFramePr>
            <a:graphicFrameLocks noGrp="1"/>
          </p:cNvGraphicFramePr>
          <p:nvPr>
            <p:extLst>
              <p:ext uri="{D42A27DB-BD31-4B8C-83A1-F6EECF244321}">
                <p14:modId xmlns:p14="http://schemas.microsoft.com/office/powerpoint/2010/main" val="537297803"/>
              </p:ext>
            </p:extLst>
          </p:nvPr>
        </p:nvGraphicFramePr>
        <p:xfrm>
          <a:off x="246431" y="2592496"/>
          <a:ext cx="8142383" cy="1010920"/>
        </p:xfrm>
        <a:graphic>
          <a:graphicData uri="http://schemas.openxmlformats.org/drawingml/2006/table">
            <a:tbl>
              <a:tblPr firstRow="1" bandRow="1">
                <a:tableStyleId>{5940675A-B579-460E-94D1-54222C63F5DA}</a:tableStyleId>
              </a:tblPr>
              <a:tblGrid>
                <a:gridCol w="1701846"/>
                <a:gridCol w="3324905"/>
                <a:gridCol w="3115632"/>
              </a:tblGrid>
              <a:tr h="370840">
                <a:tc>
                  <a:txBody>
                    <a:bodyPr/>
                    <a:lstStyle/>
                    <a:p>
                      <a:r>
                        <a:rPr lang="en-US" dirty="0" smtClean="0"/>
                        <a:t>Tx</a:t>
                      </a:r>
                      <a:endParaRPr lang="en-US" dirty="0"/>
                    </a:p>
                  </a:txBody>
                  <a:tcPr/>
                </a:tc>
                <a:tc>
                  <a:txBody>
                    <a:bodyPr/>
                    <a:lstStyle/>
                    <a:p>
                      <a:r>
                        <a:rPr lang="en-US" dirty="0" smtClean="0"/>
                        <a:t>Drug</a:t>
                      </a:r>
                      <a:endParaRPr lang="en-US" dirty="0"/>
                    </a:p>
                  </a:txBody>
                  <a:tcPr/>
                </a:tc>
                <a:tc>
                  <a:txBody>
                    <a:bodyPr/>
                    <a:lstStyle/>
                    <a:p>
                      <a:r>
                        <a:rPr lang="en-US" dirty="0" smtClean="0"/>
                        <a:t>Duration</a:t>
                      </a:r>
                      <a:endParaRPr lang="en-US" dirty="0"/>
                    </a:p>
                  </a:txBody>
                  <a:tcPr/>
                </a:tc>
              </a:tr>
              <a:tr h="370840">
                <a:tc>
                  <a:txBody>
                    <a:bodyPr/>
                    <a:lstStyle/>
                    <a:p>
                      <a:r>
                        <a:rPr lang="en-US" dirty="0" smtClean="0"/>
                        <a:t>Notes</a:t>
                      </a:r>
                      <a:endParaRPr lang="en-US" dirty="0"/>
                    </a:p>
                  </a:txBody>
                  <a:tcPr/>
                </a:tc>
                <a:tc>
                  <a:txBody>
                    <a:bodyPr/>
                    <a:lstStyle/>
                    <a:p>
                      <a:r>
                        <a:rPr lang="en-US" dirty="0" smtClean="0"/>
                        <a:t>First line: Entecavir/</a:t>
                      </a:r>
                      <a:r>
                        <a:rPr lang="en-US" dirty="0" err="1" smtClean="0"/>
                        <a:t>Tonofovir</a:t>
                      </a:r>
                      <a:endParaRPr lang="en-US" dirty="0" smtClean="0"/>
                    </a:p>
                    <a:p>
                      <a:r>
                        <a:rPr lang="en-US" dirty="0" smtClean="0"/>
                        <a:t>Search</a:t>
                      </a:r>
                      <a:r>
                        <a:rPr lang="en-US" baseline="0" dirty="0" smtClean="0"/>
                        <a:t> for:   Hep B </a:t>
                      </a:r>
                      <a:r>
                        <a:rPr lang="en-US" baseline="0" dirty="0" err="1" smtClean="0"/>
                        <a:t>Tx.doc</a:t>
                      </a:r>
                      <a:endParaRPr lang="en-US" dirty="0"/>
                    </a:p>
                  </a:txBody>
                  <a:tcPr/>
                </a:tc>
                <a:tc>
                  <a:txBody>
                    <a:bodyPr/>
                    <a:lstStyle/>
                    <a:p>
                      <a:r>
                        <a:rPr lang="en-US" dirty="0" smtClean="0"/>
                        <a:t>Indefinite </a:t>
                      </a:r>
                      <a:endParaRPr lang="en-US" dirty="0"/>
                    </a:p>
                  </a:txBody>
                  <a:tcPr/>
                </a:tc>
              </a:tr>
            </a:tbl>
          </a:graphicData>
        </a:graphic>
      </p:graphicFrame>
      <p:graphicFrame>
        <p:nvGraphicFramePr>
          <p:cNvPr id="2" name="Table 1"/>
          <p:cNvGraphicFramePr>
            <a:graphicFrameLocks noGrp="1"/>
          </p:cNvGraphicFramePr>
          <p:nvPr>
            <p:extLst>
              <p:ext uri="{D42A27DB-BD31-4B8C-83A1-F6EECF244321}">
                <p14:modId xmlns:p14="http://schemas.microsoft.com/office/powerpoint/2010/main" val="4194453421"/>
              </p:ext>
            </p:extLst>
          </p:nvPr>
        </p:nvGraphicFramePr>
        <p:xfrm>
          <a:off x="246430" y="4093511"/>
          <a:ext cx="8142384" cy="1285239"/>
        </p:xfrm>
        <a:graphic>
          <a:graphicData uri="http://schemas.openxmlformats.org/drawingml/2006/table">
            <a:tbl>
              <a:tblPr firstRow="1" bandRow="1">
                <a:tableStyleId>{5940675A-B579-460E-94D1-54222C63F5DA}</a:tableStyleId>
              </a:tblPr>
              <a:tblGrid>
                <a:gridCol w="3173005"/>
                <a:gridCol w="4969379"/>
              </a:tblGrid>
              <a:tr h="370840">
                <a:tc>
                  <a:txBody>
                    <a:bodyPr/>
                    <a:lstStyle/>
                    <a:p>
                      <a:r>
                        <a:rPr lang="en-US" dirty="0" smtClean="0"/>
                        <a:t>Monitor</a:t>
                      </a:r>
                      <a:endParaRPr lang="en-US" dirty="0"/>
                    </a:p>
                  </a:txBody>
                  <a:tcPr/>
                </a:tc>
                <a:tc>
                  <a:txBody>
                    <a:bodyPr/>
                    <a:lstStyle/>
                    <a:p>
                      <a:r>
                        <a:rPr lang="en-US" dirty="0" smtClean="0"/>
                        <a:t>When</a:t>
                      </a:r>
                      <a:endParaRPr lang="en-US" dirty="0"/>
                    </a:p>
                  </a:txBody>
                  <a:tcPr/>
                </a:tc>
              </a:tr>
              <a:tr h="370840">
                <a:tc>
                  <a:txBody>
                    <a:bodyPr/>
                    <a:lstStyle/>
                    <a:p>
                      <a:r>
                        <a:rPr lang="en-US" sz="1800" kern="1200" dirty="0" err="1" smtClean="0">
                          <a:solidFill>
                            <a:schemeClr val="tx1"/>
                          </a:solidFill>
                          <a:effectLst/>
                          <a:latin typeface="+mn-lt"/>
                          <a:ea typeface="+mn-ea"/>
                          <a:cs typeface="+mn-cs"/>
                        </a:rPr>
                        <a:t>HbeAg</a:t>
                      </a:r>
                      <a:r>
                        <a:rPr lang="en-US" sz="1800" kern="1200" dirty="0" smtClean="0">
                          <a:solidFill>
                            <a:schemeClr val="tx1"/>
                          </a:solidFill>
                          <a:effectLst/>
                          <a:latin typeface="+mn-lt"/>
                          <a:ea typeface="+mn-ea"/>
                          <a:cs typeface="+mn-cs"/>
                        </a:rPr>
                        <a:t>, </a:t>
                      </a:r>
                    </a:p>
                    <a:p>
                      <a:r>
                        <a:rPr lang="en-US" sz="1800" kern="1200" dirty="0" err="1" smtClean="0">
                          <a:solidFill>
                            <a:schemeClr val="tx1"/>
                          </a:solidFill>
                          <a:effectLst/>
                          <a:latin typeface="+mn-lt"/>
                          <a:ea typeface="+mn-ea"/>
                          <a:cs typeface="+mn-cs"/>
                        </a:rPr>
                        <a:t>HbsAg</a:t>
                      </a:r>
                      <a:r>
                        <a:rPr lang="en-US" sz="1800" kern="1200" dirty="0" smtClean="0">
                          <a:solidFill>
                            <a:schemeClr val="tx1"/>
                          </a:solidFill>
                          <a:effectLst/>
                          <a:latin typeface="+mn-lt"/>
                          <a:ea typeface="+mn-ea"/>
                          <a:cs typeface="+mn-cs"/>
                        </a:rPr>
                        <a:t> and </a:t>
                      </a:r>
                    </a:p>
                    <a:p>
                      <a:r>
                        <a:rPr lang="en-US" sz="1800" kern="1200" dirty="0" smtClean="0">
                          <a:solidFill>
                            <a:schemeClr val="tx1"/>
                          </a:solidFill>
                          <a:effectLst/>
                          <a:latin typeface="+mn-lt"/>
                          <a:ea typeface="+mn-ea"/>
                          <a:cs typeface="+mn-cs"/>
                        </a:rPr>
                        <a:t>HBV DNA </a:t>
                      </a:r>
                      <a:endParaRPr lang="en-US" dirty="0"/>
                    </a:p>
                  </a:txBody>
                  <a:tcPr/>
                </a:tc>
                <a:tc>
                  <a:txBody>
                    <a:bodyPr/>
                    <a:lstStyle/>
                    <a:p>
                      <a:r>
                        <a:rPr lang="en-US" dirty="0" smtClean="0"/>
                        <a:t>At Start of therapy then</a:t>
                      </a:r>
                    </a:p>
                    <a:p>
                      <a:r>
                        <a:rPr lang="en-US" dirty="0" smtClean="0"/>
                        <a:t>q6 months for</a:t>
                      </a:r>
                      <a:r>
                        <a:rPr lang="en-US" baseline="0" dirty="0" smtClean="0"/>
                        <a:t> 1 year</a:t>
                      </a:r>
                      <a:r>
                        <a:rPr lang="en-US" baseline="0" dirty="0"/>
                        <a:t> </a:t>
                      </a:r>
                      <a:r>
                        <a:rPr lang="en-US" baseline="0" dirty="0" smtClean="0"/>
                        <a:t>then</a:t>
                      </a:r>
                    </a:p>
                    <a:p>
                      <a:r>
                        <a:rPr lang="en-US" baseline="0" dirty="0" err="1" smtClean="0"/>
                        <a:t>qyear</a:t>
                      </a:r>
                      <a:endParaRPr lang="en-US" baseline="0" dirty="0" smtClean="0"/>
                    </a:p>
                  </a:txBody>
                  <a:tcPr/>
                </a:tc>
              </a:tr>
            </a:tbl>
          </a:graphicData>
        </a:graphic>
      </p:graphicFrame>
    </p:spTree>
    <p:extLst>
      <p:ext uri="{BB962C8B-B14F-4D97-AF65-F5344CB8AC3E}">
        <p14:creationId xmlns:p14="http://schemas.microsoft.com/office/powerpoint/2010/main" val="3871398181"/>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429000" y="185748"/>
            <a:ext cx="3080456" cy="369332"/>
          </a:xfrm>
          <a:prstGeom prst="rect">
            <a:avLst/>
          </a:prstGeom>
          <a:noFill/>
        </p:spPr>
        <p:txBody>
          <a:bodyPr wrap="square" rtlCol="0">
            <a:spAutoFit/>
          </a:bodyPr>
          <a:lstStyle/>
          <a:p>
            <a:r>
              <a:rPr lang="en-US" b="1" dirty="0" smtClean="0"/>
              <a:t>Comparison of Agents</a:t>
            </a:r>
            <a:endParaRPr lang="en-US" b="1" dirty="0"/>
          </a:p>
        </p:txBody>
      </p:sp>
      <p:graphicFrame>
        <p:nvGraphicFramePr>
          <p:cNvPr id="6" name="Table 5"/>
          <p:cNvGraphicFramePr>
            <a:graphicFrameLocks noGrp="1"/>
          </p:cNvGraphicFramePr>
          <p:nvPr>
            <p:extLst>
              <p:ext uri="{D42A27DB-BD31-4B8C-83A1-F6EECF244321}">
                <p14:modId xmlns:p14="http://schemas.microsoft.com/office/powerpoint/2010/main" val="3521199527"/>
              </p:ext>
            </p:extLst>
          </p:nvPr>
        </p:nvGraphicFramePr>
        <p:xfrm>
          <a:off x="257995" y="719148"/>
          <a:ext cx="8632970" cy="5775959"/>
        </p:xfrm>
        <a:graphic>
          <a:graphicData uri="http://schemas.openxmlformats.org/drawingml/2006/table">
            <a:tbl>
              <a:tblPr firstRow="1" bandRow="1">
                <a:tableStyleId>{5C22544A-7EE6-4342-B048-85BDC9FD1C3A}</a:tableStyleId>
              </a:tblPr>
              <a:tblGrid>
                <a:gridCol w="1726594"/>
                <a:gridCol w="1726594"/>
                <a:gridCol w="1726594"/>
                <a:gridCol w="1726594"/>
                <a:gridCol w="1726594"/>
              </a:tblGrid>
              <a:tr h="370840">
                <a:tc>
                  <a:txBody>
                    <a:bodyPr/>
                    <a:lstStyle/>
                    <a:p>
                      <a:pPr algn="ctr"/>
                      <a:r>
                        <a:rPr lang="en-US" dirty="0" smtClean="0"/>
                        <a:t>Agents</a:t>
                      </a:r>
                      <a:endParaRPr lang="en-US" dirty="0"/>
                    </a:p>
                  </a:txBody>
                  <a:tcPr/>
                </a:tc>
                <a:tc>
                  <a:txBody>
                    <a:bodyPr/>
                    <a:lstStyle/>
                    <a:p>
                      <a:pPr algn="ctr"/>
                      <a:r>
                        <a:rPr lang="en-US" dirty="0" smtClean="0"/>
                        <a:t>Dose</a:t>
                      </a:r>
                      <a:endParaRPr lang="en-US" dirty="0"/>
                    </a:p>
                  </a:txBody>
                  <a:tcPr/>
                </a:tc>
                <a:tc>
                  <a:txBody>
                    <a:bodyPr/>
                    <a:lstStyle/>
                    <a:p>
                      <a:pPr algn="ctr"/>
                      <a:r>
                        <a:rPr lang="en-US" dirty="0" smtClean="0"/>
                        <a:t>Side Effects</a:t>
                      </a:r>
                      <a:endParaRPr lang="en-US" dirty="0"/>
                    </a:p>
                  </a:txBody>
                  <a:tcPr/>
                </a:tc>
                <a:tc>
                  <a:txBody>
                    <a:bodyPr/>
                    <a:lstStyle/>
                    <a:p>
                      <a:pPr algn="ctr"/>
                      <a:r>
                        <a:rPr lang="en-US" dirty="0" smtClean="0"/>
                        <a:t>Potency</a:t>
                      </a:r>
                      <a:endParaRPr lang="en-US" dirty="0"/>
                    </a:p>
                  </a:txBody>
                  <a:tcPr/>
                </a:tc>
                <a:tc>
                  <a:txBody>
                    <a:bodyPr/>
                    <a:lstStyle/>
                    <a:p>
                      <a:pPr algn="ctr"/>
                      <a:r>
                        <a:rPr lang="en-US" dirty="0" smtClean="0"/>
                        <a:t>Resistance</a:t>
                      </a:r>
                      <a:endParaRPr lang="en-US" dirty="0"/>
                    </a:p>
                  </a:txBody>
                  <a:tcPr/>
                </a:tc>
              </a:tr>
              <a:tr h="370840">
                <a:tc>
                  <a:txBody>
                    <a:bodyPr/>
                    <a:lstStyle/>
                    <a:p>
                      <a:pPr algn="ctr"/>
                      <a:r>
                        <a:rPr lang="en-US" dirty="0" smtClean="0"/>
                        <a:t>Interferon (SQ)</a:t>
                      </a:r>
                      <a:endParaRPr lang="en-US" dirty="0"/>
                    </a:p>
                  </a:txBody>
                  <a:tcPr/>
                </a:tc>
                <a:tc>
                  <a:txBody>
                    <a:bodyPr/>
                    <a:lstStyle/>
                    <a:p>
                      <a:pPr algn="ctr"/>
                      <a:r>
                        <a:rPr lang="en-US" sz="1800" dirty="0" smtClean="0">
                          <a:solidFill>
                            <a:srgbClr val="FF0000"/>
                          </a:solidFill>
                        </a:rPr>
                        <a:t>Weekly</a:t>
                      </a:r>
                      <a:r>
                        <a:rPr lang="en-US" sz="1800" dirty="0" smtClean="0"/>
                        <a:t> CBC for 1</a:t>
                      </a:r>
                      <a:r>
                        <a:rPr lang="en-US" sz="1800" baseline="30000" dirty="0" smtClean="0"/>
                        <a:t>st</a:t>
                      </a:r>
                      <a:r>
                        <a:rPr lang="en-US" sz="1800" dirty="0" smtClean="0"/>
                        <a:t> 2 </a:t>
                      </a:r>
                      <a:r>
                        <a:rPr lang="en-US" sz="1800" dirty="0" err="1" smtClean="0"/>
                        <a:t>wk</a:t>
                      </a:r>
                      <a:r>
                        <a:rPr lang="en-US" sz="1800" dirty="0" smtClean="0"/>
                        <a:t> then monthly</a:t>
                      </a:r>
                      <a:endParaRPr lang="en-US" sz="1800" dirty="0"/>
                    </a:p>
                  </a:txBody>
                  <a:tcPr/>
                </a:tc>
                <a:tc>
                  <a:txBody>
                    <a:bodyPr/>
                    <a:lstStyle/>
                    <a:p>
                      <a:pPr algn="ctr"/>
                      <a:r>
                        <a:rPr lang="en-US" sz="1400" dirty="0" smtClean="0"/>
                        <a:t>Flu-like, fever, myalgia, ↓ WBC</a:t>
                      </a:r>
                      <a:endParaRPr lang="en-US" sz="1400" dirty="0"/>
                    </a:p>
                  </a:txBody>
                  <a:tcPr/>
                </a:tc>
                <a:tc>
                  <a:txBody>
                    <a:bodyPr/>
                    <a:lstStyle/>
                    <a:p>
                      <a:pPr algn="ctr"/>
                      <a:r>
                        <a:rPr lang="en-US" sz="1400" dirty="0" smtClean="0"/>
                        <a:t>Not recommended in </a:t>
                      </a:r>
                      <a:r>
                        <a:rPr lang="en-US" sz="1800" dirty="0" smtClean="0">
                          <a:solidFill>
                            <a:srgbClr val="FF0000"/>
                          </a:solidFill>
                        </a:rPr>
                        <a:t>decompensated</a:t>
                      </a:r>
                    </a:p>
                    <a:p>
                      <a:pPr algn="ctr"/>
                      <a:r>
                        <a:rPr lang="en-US" sz="1400" dirty="0" smtClean="0"/>
                        <a:t>ONLY for 1 </a:t>
                      </a:r>
                      <a:r>
                        <a:rPr lang="en-US" sz="1400" dirty="0" err="1" smtClean="0"/>
                        <a:t>yr</a:t>
                      </a:r>
                      <a:r>
                        <a:rPr lang="en-US" sz="1400" dirty="0" smtClean="0"/>
                        <a:t> TX</a:t>
                      </a:r>
                      <a:endParaRPr lang="en-US" sz="1400" dirty="0"/>
                    </a:p>
                  </a:txBody>
                  <a:tcPr/>
                </a:tc>
                <a:tc>
                  <a:txBody>
                    <a:bodyPr/>
                    <a:lstStyle/>
                    <a:p>
                      <a:pPr algn="ctr"/>
                      <a:r>
                        <a:rPr lang="en-US" sz="1400" dirty="0" smtClean="0"/>
                        <a:t>None</a:t>
                      </a:r>
                      <a:endParaRPr lang="en-US" sz="1400" dirty="0"/>
                    </a:p>
                  </a:txBody>
                  <a:tcPr anchor="ctr"/>
                </a:tc>
              </a:tr>
              <a:tr h="370840">
                <a:tc>
                  <a:txBody>
                    <a:bodyPr/>
                    <a:lstStyle/>
                    <a:p>
                      <a:pPr algn="ctr"/>
                      <a:r>
                        <a:rPr lang="en-US" sz="1600" b="1" dirty="0" smtClean="0">
                          <a:solidFill>
                            <a:srgbClr val="FF0000"/>
                          </a:solidFill>
                        </a:rPr>
                        <a:t>1</a:t>
                      </a:r>
                      <a:r>
                        <a:rPr lang="en-US" sz="1600" b="1" baseline="30000" dirty="0" smtClean="0">
                          <a:solidFill>
                            <a:srgbClr val="FF0000"/>
                          </a:solidFill>
                        </a:rPr>
                        <a:t>st</a:t>
                      </a:r>
                      <a:r>
                        <a:rPr lang="en-US" sz="1600" b="1" dirty="0" smtClean="0">
                          <a:solidFill>
                            <a:srgbClr val="FF0000"/>
                          </a:solidFill>
                        </a:rPr>
                        <a:t> LINE</a:t>
                      </a:r>
                      <a:endParaRPr lang="en-US" sz="1600" b="1" dirty="0">
                        <a:solidFill>
                          <a:srgbClr val="FF0000"/>
                        </a:solidFill>
                      </a:endParaRPr>
                    </a:p>
                  </a:txBody>
                  <a:tcPr>
                    <a:solidFill>
                      <a:srgbClr val="FFFF00"/>
                    </a:solidFill>
                  </a:tcPr>
                </a:tc>
                <a:tc>
                  <a:txBody>
                    <a:bodyPr/>
                    <a:lstStyle/>
                    <a:p>
                      <a:pPr algn="ctr"/>
                      <a:endParaRPr lang="en-US" sz="1800" dirty="0"/>
                    </a:p>
                  </a:txBody>
                  <a:tcPr/>
                </a:tc>
                <a:tc>
                  <a:txBody>
                    <a:bodyPr/>
                    <a:lstStyle/>
                    <a:p>
                      <a:pPr algn="ctr"/>
                      <a:endParaRPr lang="en-US" sz="1400" dirty="0"/>
                    </a:p>
                  </a:txBody>
                  <a:tcPr/>
                </a:tc>
                <a:tc>
                  <a:txBody>
                    <a:bodyPr/>
                    <a:lstStyle/>
                    <a:p>
                      <a:pPr algn="ctr"/>
                      <a:endParaRPr lang="en-US" sz="1400" dirty="0"/>
                    </a:p>
                  </a:txBody>
                  <a:tcPr/>
                </a:tc>
                <a:tc>
                  <a:txBody>
                    <a:bodyPr/>
                    <a:lstStyle/>
                    <a:p>
                      <a:pPr algn="ctr"/>
                      <a:endParaRPr lang="en-US" sz="1400" dirty="0"/>
                    </a:p>
                  </a:txBody>
                  <a:tcPr anchor="ctr"/>
                </a:tc>
              </a:tr>
              <a:tr h="574040">
                <a:tc>
                  <a:txBody>
                    <a:bodyPr/>
                    <a:lstStyle/>
                    <a:p>
                      <a:pPr algn="ctr"/>
                      <a:r>
                        <a:rPr lang="en-US" dirty="0" smtClean="0"/>
                        <a:t>Entecavir</a:t>
                      </a:r>
                      <a:endParaRPr lang="en-US" dirty="0"/>
                    </a:p>
                  </a:txBody>
                  <a:tcPr anchor="ctr"/>
                </a:tc>
                <a:tc>
                  <a:txBody>
                    <a:bodyPr/>
                    <a:lstStyle/>
                    <a:p>
                      <a:pPr algn="ctr"/>
                      <a:r>
                        <a:rPr lang="en-US" sz="1800" dirty="0" smtClean="0">
                          <a:solidFill>
                            <a:srgbClr val="FF0000"/>
                          </a:solidFill>
                        </a:rPr>
                        <a:t>0.5 mg PO daily</a:t>
                      </a:r>
                    </a:p>
                  </a:txBody>
                  <a:tcPr anchor="ctr"/>
                </a:tc>
                <a:tc>
                  <a:txBody>
                    <a:bodyPr/>
                    <a:lstStyle/>
                    <a:p>
                      <a:pPr algn="ctr"/>
                      <a:r>
                        <a:rPr lang="en-US" sz="1400" dirty="0" smtClean="0"/>
                        <a:t>GI upset</a:t>
                      </a:r>
                      <a:endParaRPr lang="en-US" sz="1400" dirty="0"/>
                    </a:p>
                  </a:txBody>
                  <a:tcPr anchor="ctr"/>
                </a:tc>
                <a:tc>
                  <a:txBody>
                    <a:bodyPr/>
                    <a:lstStyle/>
                    <a:p>
                      <a:pPr algn="ctr"/>
                      <a:r>
                        <a:rPr lang="en-US" sz="1400" smtClean="0"/>
                        <a:t>HIGH</a:t>
                      </a:r>
                      <a:endParaRPr lang="en-US" sz="1400" dirty="0"/>
                    </a:p>
                  </a:txBody>
                  <a:tcPr anchor="ctr"/>
                </a:tc>
                <a:tc>
                  <a:txBody>
                    <a:bodyPr/>
                    <a:lstStyle/>
                    <a:p>
                      <a:pPr algn="ctr"/>
                      <a:r>
                        <a:rPr lang="en-US" sz="1400" dirty="0" smtClean="0"/>
                        <a:t>Low</a:t>
                      </a:r>
                      <a:endParaRPr lang="en-US" sz="1400" dirty="0"/>
                    </a:p>
                  </a:txBody>
                  <a:tcPr anchor="ctr"/>
                </a:tc>
              </a:tr>
              <a:tr h="609600">
                <a:tc>
                  <a:txBody>
                    <a:bodyPr/>
                    <a:lstStyle/>
                    <a:p>
                      <a:pPr algn="ctr"/>
                      <a:r>
                        <a:rPr lang="en-US" dirty="0" smtClean="0"/>
                        <a:t>Tenofovir</a:t>
                      </a:r>
                      <a:endParaRPr lang="en-US" dirty="0"/>
                    </a:p>
                  </a:txBody>
                  <a:tcPr anchor="ctr"/>
                </a:tc>
                <a:tc>
                  <a:txBody>
                    <a:bodyPr/>
                    <a:lstStyle/>
                    <a:p>
                      <a:pPr algn="ctr"/>
                      <a:r>
                        <a:rPr lang="en-US" sz="1800" dirty="0" smtClean="0">
                          <a:solidFill>
                            <a:srgbClr val="FF0000"/>
                          </a:solidFill>
                        </a:rPr>
                        <a:t>300 mg PO daily</a:t>
                      </a:r>
                    </a:p>
                    <a:p>
                      <a:pPr algn="ctr"/>
                      <a:r>
                        <a:rPr lang="en-US" sz="1800" dirty="0" smtClean="0">
                          <a:solidFill>
                            <a:srgbClr val="FF0000"/>
                          </a:solidFill>
                        </a:rPr>
                        <a:t>Renal</a:t>
                      </a:r>
                      <a:r>
                        <a:rPr lang="en-US" sz="1800" baseline="0" dirty="0" smtClean="0">
                          <a:solidFill>
                            <a:srgbClr val="FF0000"/>
                          </a:solidFill>
                        </a:rPr>
                        <a:t> adjustment</a:t>
                      </a:r>
                      <a:endParaRPr lang="en-US" sz="1800" dirty="0" smtClean="0">
                        <a:solidFill>
                          <a:srgbClr val="FF0000"/>
                        </a:solidFill>
                      </a:endParaRPr>
                    </a:p>
                  </a:txBody>
                  <a:tcPr anchor="ctr"/>
                </a:tc>
                <a:tc>
                  <a:txBody>
                    <a:bodyPr/>
                    <a:lstStyle/>
                    <a:p>
                      <a:pPr algn="ctr"/>
                      <a:r>
                        <a:rPr lang="en-US" sz="1400" dirty="0" smtClean="0"/>
                        <a:t>GI</a:t>
                      </a:r>
                      <a:r>
                        <a:rPr lang="en-US" sz="1400" baseline="0" dirty="0" smtClean="0"/>
                        <a:t> upset</a:t>
                      </a:r>
                      <a:endParaRPr lang="en-US" sz="1400" dirty="0"/>
                    </a:p>
                  </a:txBody>
                  <a:tcPr anchor="ctr"/>
                </a:tc>
                <a:tc>
                  <a:txBody>
                    <a:bodyPr/>
                    <a:lstStyle/>
                    <a:p>
                      <a:pPr algn="ctr"/>
                      <a:r>
                        <a:rPr lang="en-US" sz="1400" smtClean="0"/>
                        <a:t>HIGH</a:t>
                      </a:r>
                    </a:p>
                    <a:p>
                      <a:pPr algn="ctr"/>
                      <a:r>
                        <a:rPr lang="en-US" sz="1400" smtClean="0"/>
                        <a:t>Can replace Adefovir</a:t>
                      </a:r>
                      <a:endParaRPr lang="en-US" sz="1400" dirty="0"/>
                    </a:p>
                  </a:txBody>
                  <a:tcPr/>
                </a:tc>
                <a:tc>
                  <a:txBody>
                    <a:bodyPr/>
                    <a:lstStyle/>
                    <a:p>
                      <a:pPr algn="ctr"/>
                      <a:r>
                        <a:rPr lang="en-US" sz="1400" dirty="0" smtClean="0"/>
                        <a:t>Unknown</a:t>
                      </a:r>
                      <a:endParaRPr lang="en-US" sz="1400" dirty="0"/>
                    </a:p>
                  </a:txBody>
                  <a:tcPr anchor="ctr"/>
                </a:tc>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smtClean="0">
                          <a:ln>
                            <a:noFill/>
                          </a:ln>
                          <a:solidFill>
                            <a:srgbClr val="FF0000"/>
                          </a:solidFill>
                          <a:effectLst/>
                          <a:uLnTx/>
                          <a:uFillTx/>
                          <a:latin typeface="+mn-lt"/>
                          <a:ea typeface="+mn-ea"/>
                          <a:cs typeface="+mn-cs"/>
                        </a:rPr>
                        <a:t>2</a:t>
                      </a:r>
                      <a:r>
                        <a:rPr kumimoji="0" lang="en-US" sz="1600" b="1" i="0" u="none" strike="noStrike" kern="1200" cap="none" spc="0" normalizeH="0" baseline="30000" noProof="0" dirty="0" smtClean="0">
                          <a:ln>
                            <a:noFill/>
                          </a:ln>
                          <a:solidFill>
                            <a:srgbClr val="FF0000"/>
                          </a:solidFill>
                          <a:effectLst/>
                          <a:uLnTx/>
                          <a:uFillTx/>
                          <a:latin typeface="+mn-lt"/>
                          <a:ea typeface="+mn-ea"/>
                          <a:cs typeface="+mn-cs"/>
                        </a:rPr>
                        <a:t>nd</a:t>
                      </a:r>
                      <a:r>
                        <a:rPr kumimoji="0" lang="en-US" sz="1600" b="1" i="0" u="none" strike="noStrike" kern="1200" cap="none" spc="0" normalizeH="0" baseline="0" noProof="0" dirty="0" smtClean="0">
                          <a:ln>
                            <a:noFill/>
                          </a:ln>
                          <a:solidFill>
                            <a:srgbClr val="FF0000"/>
                          </a:solidFill>
                          <a:effectLst/>
                          <a:uLnTx/>
                          <a:uFillTx/>
                          <a:latin typeface="+mn-lt"/>
                          <a:ea typeface="+mn-ea"/>
                          <a:cs typeface="+mn-cs"/>
                        </a:rPr>
                        <a:t> LINE</a:t>
                      </a:r>
                      <a:endParaRPr kumimoji="0" lang="en-US" sz="1600" b="1" i="0" u="none" strike="noStrike" kern="1200" cap="none" spc="0" normalizeH="0" baseline="0" noProof="0" dirty="0">
                        <a:ln>
                          <a:noFill/>
                        </a:ln>
                        <a:solidFill>
                          <a:srgbClr val="FF0000"/>
                        </a:solidFill>
                        <a:effectLst/>
                        <a:uLnTx/>
                        <a:uFillTx/>
                        <a:latin typeface="+mn-lt"/>
                        <a:ea typeface="+mn-ea"/>
                        <a:cs typeface="+mn-cs"/>
                      </a:endParaRPr>
                    </a:p>
                  </a:txBody>
                  <a:tcPr>
                    <a:solidFill>
                      <a:srgbClr val="FFFF00"/>
                    </a:solidFill>
                  </a:tcPr>
                </a:tc>
                <a:tc>
                  <a:txBody>
                    <a:bodyPr/>
                    <a:lstStyle/>
                    <a:p>
                      <a:pPr algn="ctr"/>
                      <a:endParaRPr lang="en-US" sz="1800" dirty="0">
                        <a:solidFill>
                          <a:srgbClr val="FF0000"/>
                        </a:solidFill>
                      </a:endParaRPr>
                    </a:p>
                  </a:txBody>
                  <a:tcPr/>
                </a:tc>
                <a:tc>
                  <a:txBody>
                    <a:bodyPr/>
                    <a:lstStyle/>
                    <a:p>
                      <a:pPr algn="ctr"/>
                      <a:endParaRPr lang="en-US" sz="1400" dirty="0"/>
                    </a:p>
                  </a:txBody>
                  <a:tcPr/>
                </a:tc>
                <a:tc>
                  <a:txBody>
                    <a:bodyPr/>
                    <a:lstStyle/>
                    <a:p>
                      <a:pPr algn="ctr"/>
                      <a:endParaRPr lang="en-US" sz="1400" dirty="0"/>
                    </a:p>
                  </a:txBody>
                  <a:tcPr/>
                </a:tc>
                <a:tc>
                  <a:txBody>
                    <a:bodyPr/>
                    <a:lstStyle/>
                    <a:p>
                      <a:pPr algn="ctr"/>
                      <a:endParaRPr lang="en-US" sz="1400" dirty="0"/>
                    </a:p>
                  </a:txBody>
                  <a:tcPr/>
                </a:tc>
              </a:tr>
              <a:tr h="370840">
                <a:tc>
                  <a:txBody>
                    <a:bodyPr/>
                    <a:lstStyle/>
                    <a:p>
                      <a:pPr algn="ctr"/>
                      <a:r>
                        <a:rPr lang="en-US" dirty="0" smtClean="0"/>
                        <a:t>Adefovir</a:t>
                      </a:r>
                      <a:endParaRPr lang="en-US" dirty="0"/>
                    </a:p>
                  </a:txBody>
                  <a:tcPr anchor="ctr"/>
                </a:tc>
                <a:tc>
                  <a:txBody>
                    <a:bodyPr/>
                    <a:lstStyle/>
                    <a:p>
                      <a:pPr algn="ctr"/>
                      <a:r>
                        <a:rPr lang="en-US" sz="1800" dirty="0" smtClean="0">
                          <a:solidFill>
                            <a:srgbClr val="FF0000"/>
                          </a:solidFill>
                        </a:rPr>
                        <a:t>10 mg PO daily</a:t>
                      </a:r>
                      <a:endParaRPr lang="en-US" sz="1800" dirty="0">
                        <a:solidFill>
                          <a:srgbClr val="FF0000"/>
                        </a:solidFill>
                      </a:endParaRPr>
                    </a:p>
                  </a:txBody>
                  <a:tcPr anchor="ctr"/>
                </a:tc>
                <a:tc>
                  <a:txBody>
                    <a:bodyPr/>
                    <a:lstStyle/>
                    <a:p>
                      <a:pPr algn="ctr"/>
                      <a:r>
                        <a:rPr lang="en-US" sz="1400" dirty="0" smtClean="0"/>
                        <a:t>Nephrotoxicity</a:t>
                      </a:r>
                    </a:p>
                    <a:p>
                      <a:pPr algn="ctr"/>
                      <a:r>
                        <a:rPr lang="en-US" sz="1400" dirty="0" smtClean="0"/>
                        <a:t>Lactic acidosis</a:t>
                      </a:r>
                      <a:endParaRPr lang="en-US" sz="1400" dirty="0"/>
                    </a:p>
                  </a:txBody>
                  <a:tcPr anchor="ctr"/>
                </a:tc>
                <a:tc>
                  <a:txBody>
                    <a:bodyPr/>
                    <a:lstStyle/>
                    <a:p>
                      <a:pPr algn="ctr"/>
                      <a:r>
                        <a:rPr lang="en-US" sz="1400" dirty="0" smtClean="0"/>
                        <a:t>Least</a:t>
                      </a:r>
                      <a:r>
                        <a:rPr lang="en-US" sz="1400" baseline="0" dirty="0" smtClean="0"/>
                        <a:t> potent</a:t>
                      </a:r>
                    </a:p>
                    <a:p>
                      <a:pPr algn="ctr"/>
                      <a:r>
                        <a:rPr lang="en-US" sz="1400" baseline="0" dirty="0" smtClean="0"/>
                        <a:t>Slowest to suppress HBV</a:t>
                      </a:r>
                      <a:endParaRPr lang="en-US" sz="1400" dirty="0"/>
                    </a:p>
                  </a:txBody>
                  <a:tcPr/>
                </a:tc>
                <a:tc>
                  <a:txBody>
                    <a:bodyPr/>
                    <a:lstStyle/>
                    <a:p>
                      <a:pPr algn="ctr"/>
                      <a:r>
                        <a:rPr lang="en-US" sz="1400" dirty="0" smtClean="0"/>
                        <a:t>None @</a:t>
                      </a:r>
                      <a:r>
                        <a:rPr lang="en-US" sz="1400" baseline="0" dirty="0" smtClean="0"/>
                        <a:t> 1 </a:t>
                      </a:r>
                      <a:r>
                        <a:rPr lang="en-US" sz="1400" baseline="0" dirty="0" err="1" smtClean="0"/>
                        <a:t>yr</a:t>
                      </a:r>
                      <a:endParaRPr lang="en-US" sz="1400" baseline="0" dirty="0" smtClean="0"/>
                    </a:p>
                    <a:p>
                      <a:pPr algn="ctr"/>
                      <a:r>
                        <a:rPr lang="en-US" sz="1400" baseline="0" dirty="0" smtClean="0"/>
                        <a:t>30% @ 3 </a:t>
                      </a:r>
                      <a:r>
                        <a:rPr lang="en-US" sz="1400" baseline="0" dirty="0" err="1" smtClean="0"/>
                        <a:t>yrs</a:t>
                      </a:r>
                      <a:endParaRPr lang="en-US" sz="1400" dirty="0"/>
                    </a:p>
                  </a:txBody>
                  <a:tcPr/>
                </a:tc>
              </a:tr>
              <a:tr h="370840">
                <a:tc>
                  <a:txBody>
                    <a:bodyPr/>
                    <a:lstStyle/>
                    <a:p>
                      <a:pPr algn="ctr"/>
                      <a:r>
                        <a:rPr lang="en-US" dirty="0" smtClean="0"/>
                        <a:t>Telbivudine</a:t>
                      </a:r>
                      <a:endParaRPr lang="en-US" dirty="0"/>
                    </a:p>
                  </a:txBody>
                  <a:tcPr anchor="ctr"/>
                </a:tc>
                <a:tc>
                  <a:txBody>
                    <a:bodyPr/>
                    <a:lstStyle/>
                    <a:p>
                      <a:pPr algn="ctr"/>
                      <a:r>
                        <a:rPr lang="en-US" sz="1800" dirty="0" smtClean="0">
                          <a:solidFill>
                            <a:srgbClr val="FF0000"/>
                          </a:solidFill>
                        </a:rPr>
                        <a:t>600 mg PO daily</a:t>
                      </a:r>
                      <a:endParaRPr lang="en-US" sz="1800" dirty="0">
                        <a:solidFill>
                          <a:srgbClr val="FF0000"/>
                        </a:solidFill>
                      </a:endParaRPr>
                    </a:p>
                  </a:txBody>
                  <a:tcPr anchor="ctr"/>
                </a:tc>
                <a:tc>
                  <a:txBody>
                    <a:bodyPr/>
                    <a:lstStyle/>
                    <a:p>
                      <a:pPr algn="ctr"/>
                      <a:r>
                        <a:rPr lang="en-US" sz="1800" dirty="0" smtClean="0">
                          <a:solidFill>
                            <a:srgbClr val="FF0000"/>
                          </a:solidFill>
                        </a:rPr>
                        <a:t>Myopathy</a:t>
                      </a:r>
                    </a:p>
                    <a:p>
                      <a:pPr algn="ctr"/>
                      <a:r>
                        <a:rPr lang="en-US" sz="1800" dirty="0" err="1" smtClean="0">
                          <a:solidFill>
                            <a:srgbClr val="FF0000"/>
                          </a:solidFill>
                        </a:rPr>
                        <a:t>Peri</a:t>
                      </a:r>
                      <a:r>
                        <a:rPr lang="en-US" sz="1800" dirty="0" smtClean="0">
                          <a:solidFill>
                            <a:srgbClr val="FF0000"/>
                          </a:solidFill>
                        </a:rPr>
                        <a:t> neuropathy</a:t>
                      </a:r>
                      <a:endParaRPr lang="en-US" sz="1800" dirty="0">
                        <a:solidFill>
                          <a:srgbClr val="FF0000"/>
                        </a:solidFill>
                      </a:endParaRPr>
                    </a:p>
                  </a:txBody>
                  <a:tcPr anchor="ctr"/>
                </a:tc>
                <a:tc>
                  <a:txBody>
                    <a:bodyPr/>
                    <a:lstStyle/>
                    <a:p>
                      <a:pPr algn="ctr"/>
                      <a:r>
                        <a:rPr lang="en-US" sz="1400" dirty="0" smtClean="0"/>
                        <a:t>HIGH</a:t>
                      </a:r>
                      <a:endParaRPr lang="en-US" sz="1400" dirty="0"/>
                    </a:p>
                  </a:txBody>
                  <a:tcPr anchor="ctr"/>
                </a:tc>
                <a:tc>
                  <a:txBody>
                    <a:bodyPr/>
                    <a:lstStyle/>
                    <a:p>
                      <a:pPr algn="ctr"/>
                      <a:r>
                        <a:rPr lang="en-US" sz="1400" dirty="0" smtClean="0"/>
                        <a:t>High</a:t>
                      </a:r>
                      <a:endParaRPr lang="en-US" sz="1400" dirty="0"/>
                    </a:p>
                  </a:txBody>
                  <a:tcPr anchor="ctr"/>
                </a:tc>
              </a:tr>
              <a:tr h="3708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600" b="1" i="0" u="none" strike="noStrike" kern="1200" cap="none" spc="0" normalizeH="0" baseline="0" noProof="0" dirty="0" smtClean="0">
                          <a:ln>
                            <a:noFill/>
                          </a:ln>
                          <a:solidFill>
                            <a:srgbClr val="FF0000"/>
                          </a:solidFill>
                          <a:effectLst/>
                          <a:uLnTx/>
                          <a:uFillTx/>
                          <a:latin typeface="+mn-lt"/>
                          <a:ea typeface="+mn-ea"/>
                          <a:cs typeface="+mn-cs"/>
                        </a:rPr>
                        <a:t>3</a:t>
                      </a:r>
                      <a:r>
                        <a:rPr kumimoji="0" lang="en-US" sz="1600" b="1" i="0" u="none" strike="noStrike" kern="1200" cap="none" spc="0" normalizeH="0" baseline="30000" noProof="0" dirty="0" smtClean="0">
                          <a:ln>
                            <a:noFill/>
                          </a:ln>
                          <a:solidFill>
                            <a:srgbClr val="FF0000"/>
                          </a:solidFill>
                          <a:effectLst/>
                          <a:uLnTx/>
                          <a:uFillTx/>
                          <a:latin typeface="+mn-lt"/>
                          <a:ea typeface="+mn-ea"/>
                          <a:cs typeface="+mn-cs"/>
                        </a:rPr>
                        <a:t>rd</a:t>
                      </a:r>
                      <a:r>
                        <a:rPr kumimoji="0" lang="en-US" sz="1600" b="1" i="0" u="none" strike="noStrike" kern="1200" cap="none" spc="0" normalizeH="0" baseline="0" noProof="0" dirty="0" smtClean="0">
                          <a:ln>
                            <a:noFill/>
                          </a:ln>
                          <a:solidFill>
                            <a:srgbClr val="FF0000"/>
                          </a:solidFill>
                          <a:effectLst/>
                          <a:uLnTx/>
                          <a:uFillTx/>
                          <a:latin typeface="+mn-lt"/>
                          <a:ea typeface="+mn-ea"/>
                          <a:cs typeface="+mn-cs"/>
                        </a:rPr>
                        <a:t> LINE</a:t>
                      </a:r>
                    </a:p>
                  </a:txBody>
                  <a:tcPr anchor="ctr">
                    <a:solidFill>
                      <a:srgbClr val="FFFF00"/>
                    </a:solidFill>
                  </a:tcPr>
                </a:tc>
                <a:tc>
                  <a:txBody>
                    <a:bodyPr/>
                    <a:lstStyle/>
                    <a:p>
                      <a:pPr algn="ctr"/>
                      <a:endParaRPr lang="en-US" sz="1800" dirty="0">
                        <a:solidFill>
                          <a:srgbClr val="FF0000"/>
                        </a:solidFill>
                      </a:endParaRPr>
                    </a:p>
                  </a:txBody>
                  <a:tcPr anchor="ctr"/>
                </a:tc>
                <a:tc>
                  <a:txBody>
                    <a:bodyPr/>
                    <a:lstStyle/>
                    <a:p>
                      <a:pPr algn="ctr"/>
                      <a:endParaRPr lang="en-US" sz="1400" dirty="0"/>
                    </a:p>
                  </a:txBody>
                  <a:tcPr anchor="ctr"/>
                </a:tc>
                <a:tc>
                  <a:txBody>
                    <a:bodyPr/>
                    <a:lstStyle/>
                    <a:p>
                      <a:pPr algn="ctr"/>
                      <a:endParaRPr lang="en-US" sz="1400" dirty="0"/>
                    </a:p>
                  </a:txBody>
                  <a:tcPr anchor="ctr"/>
                </a:tc>
                <a:tc>
                  <a:txBody>
                    <a:bodyPr/>
                    <a:lstStyle/>
                    <a:p>
                      <a:pPr algn="ctr"/>
                      <a:endParaRPr lang="en-US" sz="1400" dirty="0"/>
                    </a:p>
                  </a:txBody>
                  <a:tcPr/>
                </a:tc>
              </a:tr>
              <a:tr h="370840">
                <a:tc>
                  <a:txBody>
                    <a:bodyPr/>
                    <a:lstStyle/>
                    <a:p>
                      <a:pPr algn="ctr"/>
                      <a:r>
                        <a:rPr lang="en-US" dirty="0" smtClean="0"/>
                        <a:t>Lamivudine</a:t>
                      </a:r>
                      <a:endParaRPr lang="en-US" dirty="0"/>
                    </a:p>
                  </a:txBody>
                  <a:tcPr anchor="ctr"/>
                </a:tc>
                <a:tc>
                  <a:txBody>
                    <a:bodyPr/>
                    <a:lstStyle/>
                    <a:p>
                      <a:pPr algn="ctr"/>
                      <a:r>
                        <a:rPr lang="en-US" sz="1800" dirty="0" smtClean="0">
                          <a:solidFill>
                            <a:srgbClr val="FF0000"/>
                          </a:solidFill>
                        </a:rPr>
                        <a:t>100 mg PO daily</a:t>
                      </a:r>
                      <a:endParaRPr lang="en-US" sz="1800" dirty="0">
                        <a:solidFill>
                          <a:srgbClr val="FF0000"/>
                        </a:solidFill>
                      </a:endParaRPr>
                    </a:p>
                  </a:txBody>
                  <a:tcPr anchor="ctr"/>
                </a:tc>
                <a:tc>
                  <a:txBody>
                    <a:bodyPr/>
                    <a:lstStyle/>
                    <a:p>
                      <a:pPr algn="ctr"/>
                      <a:r>
                        <a:rPr lang="en-US" sz="1400" dirty="0" smtClean="0"/>
                        <a:t>N/V, HA</a:t>
                      </a:r>
                    </a:p>
                    <a:p>
                      <a:pPr algn="ctr"/>
                      <a:r>
                        <a:rPr lang="en-US" sz="1400" dirty="0" smtClean="0"/>
                        <a:t>Fatigue</a:t>
                      </a:r>
                      <a:endParaRPr lang="en-US" sz="1400" dirty="0"/>
                    </a:p>
                  </a:txBody>
                  <a:tcPr anchor="ctr"/>
                </a:tc>
                <a:tc>
                  <a:txBody>
                    <a:bodyPr/>
                    <a:lstStyle/>
                    <a:p>
                      <a:pPr algn="ctr"/>
                      <a:r>
                        <a:rPr lang="en-US" sz="1400" dirty="0" smtClean="0"/>
                        <a:t>Moderate</a:t>
                      </a:r>
                      <a:endParaRPr lang="en-US" sz="1400" dirty="0"/>
                    </a:p>
                  </a:txBody>
                  <a:tcPr anchor="ctr"/>
                </a:tc>
                <a:tc>
                  <a:txBody>
                    <a:bodyPr/>
                    <a:lstStyle/>
                    <a:p>
                      <a:pPr algn="ctr"/>
                      <a:r>
                        <a:rPr lang="en-US" sz="1800" dirty="0" smtClean="0">
                          <a:solidFill>
                            <a:srgbClr val="FF0000"/>
                          </a:solidFill>
                        </a:rPr>
                        <a:t>High</a:t>
                      </a:r>
                      <a:endParaRPr lang="en-US" sz="1800" dirty="0">
                        <a:solidFill>
                          <a:srgbClr val="FF0000"/>
                        </a:solidFill>
                      </a:endParaRPr>
                    </a:p>
                  </a:txBody>
                  <a:tcPr/>
                </a:tc>
              </a:tr>
            </a:tbl>
          </a:graphicData>
        </a:graphic>
      </p:graphicFrame>
    </p:spTree>
    <p:extLst>
      <p:ext uri="{BB962C8B-B14F-4D97-AF65-F5344CB8AC3E}">
        <p14:creationId xmlns:p14="http://schemas.microsoft.com/office/powerpoint/2010/main" val="3273389166"/>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230885" y="188737"/>
            <a:ext cx="1391690" cy="369332"/>
          </a:xfrm>
          <a:prstGeom prst="rect">
            <a:avLst/>
          </a:prstGeom>
          <a:noFill/>
        </p:spPr>
        <p:txBody>
          <a:bodyPr wrap="none" rtlCol="0">
            <a:spAutoFit/>
          </a:bodyPr>
          <a:lstStyle/>
          <a:p>
            <a:r>
              <a:rPr lang="en-US" dirty="0" smtClean="0"/>
              <a:t>Hep C (HCV): </a:t>
            </a:r>
            <a:endParaRPr lang="en-US" dirty="0"/>
          </a:p>
        </p:txBody>
      </p:sp>
      <p:pic>
        <p:nvPicPr>
          <p:cNvPr id="3" name="Picture 2"/>
          <p:cNvPicPr>
            <a:picLocks noChangeAspect="1"/>
          </p:cNvPicPr>
          <p:nvPr/>
        </p:nvPicPr>
        <p:blipFill>
          <a:blip r:embed="rId2"/>
          <a:stretch>
            <a:fillRect/>
          </a:stretch>
        </p:blipFill>
        <p:spPr>
          <a:xfrm>
            <a:off x="1624850" y="52989"/>
            <a:ext cx="852403" cy="856208"/>
          </a:xfrm>
          <a:prstGeom prst="rect">
            <a:avLst/>
          </a:prstGeom>
        </p:spPr>
      </p:pic>
      <p:graphicFrame>
        <p:nvGraphicFramePr>
          <p:cNvPr id="5" name="Table 4"/>
          <p:cNvGraphicFramePr>
            <a:graphicFrameLocks noGrp="1"/>
          </p:cNvGraphicFramePr>
          <p:nvPr>
            <p:extLst>
              <p:ext uri="{D42A27DB-BD31-4B8C-83A1-F6EECF244321}">
                <p14:modId xmlns:p14="http://schemas.microsoft.com/office/powerpoint/2010/main" val="1505098791"/>
              </p:ext>
            </p:extLst>
          </p:nvPr>
        </p:nvGraphicFramePr>
        <p:xfrm>
          <a:off x="230885" y="1013862"/>
          <a:ext cx="8446535" cy="2560319"/>
        </p:xfrm>
        <a:graphic>
          <a:graphicData uri="http://schemas.openxmlformats.org/drawingml/2006/table">
            <a:tbl>
              <a:tblPr firstRow="1" bandRow="1">
                <a:tableStyleId>{5940675A-B579-460E-94D1-54222C63F5DA}</a:tableStyleId>
              </a:tblPr>
              <a:tblGrid>
                <a:gridCol w="1827838"/>
                <a:gridCol w="6618697"/>
              </a:tblGrid>
              <a:tr h="219389">
                <a:tc>
                  <a:txBody>
                    <a:bodyPr/>
                    <a:lstStyle/>
                    <a:p>
                      <a:r>
                        <a:rPr lang="en-US" dirty="0" smtClean="0"/>
                        <a:t>Transmission</a:t>
                      </a:r>
                      <a:endParaRPr lang="en-US" dirty="0"/>
                    </a:p>
                  </a:txBody>
                  <a:tcPr/>
                </a:tc>
                <a:tc>
                  <a:txBody>
                    <a:bodyPr/>
                    <a:lstStyle/>
                    <a:p>
                      <a:r>
                        <a:rPr lang="en-US" baseline="0" dirty="0" smtClean="0">
                          <a:solidFill>
                            <a:srgbClr val="FF0000"/>
                          </a:solidFill>
                        </a:rPr>
                        <a:t>Blood</a:t>
                      </a:r>
                    </a:p>
                  </a:txBody>
                  <a:tcPr/>
                </a:tc>
              </a:tr>
              <a:tr h="219389">
                <a:tc>
                  <a:txBody>
                    <a:bodyPr/>
                    <a:lstStyle/>
                    <a:p>
                      <a:r>
                        <a:rPr lang="en-US" dirty="0" smtClean="0"/>
                        <a:t>Progression</a:t>
                      </a:r>
                      <a:endParaRPr lang="en-US" dirty="0"/>
                    </a:p>
                  </a:txBody>
                  <a:tcPr/>
                </a:tc>
                <a:tc>
                  <a:txBody>
                    <a:bodyPr/>
                    <a:lstStyle/>
                    <a:p>
                      <a:r>
                        <a:rPr lang="en-US" baseline="0" dirty="0" smtClean="0">
                          <a:solidFill>
                            <a:schemeClr val="tx1"/>
                          </a:solidFill>
                        </a:rPr>
                        <a:t>Week 2-4 is crucial in determining Genotype</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sym typeface="Wingdings"/>
                        </a:rPr>
                        <a:t>Can take 20 – 40 years to cirrhosis</a:t>
                      </a:r>
                    </a:p>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sym typeface="Wingdings"/>
                        </a:rPr>
                        <a:t>Treated when HCV RNA is undetectable 6 months after Tx</a:t>
                      </a:r>
                      <a:endParaRPr lang="en-US" dirty="0" smtClean="0"/>
                    </a:p>
                  </a:txBody>
                  <a:tcPr/>
                </a:tc>
              </a:tr>
              <a:tr h="364807">
                <a:tc>
                  <a:txBody>
                    <a:bodyPr/>
                    <a:lstStyle/>
                    <a:p>
                      <a:r>
                        <a:rPr lang="en-US" dirty="0" smtClean="0"/>
                        <a:t>Epidemiology</a:t>
                      </a:r>
                      <a:endParaRPr lang="en-US" dirty="0"/>
                    </a:p>
                  </a:txBody>
                  <a:tcPr/>
                </a:tc>
                <a:tc>
                  <a:txBody>
                    <a:bodyPr/>
                    <a:lstStyle/>
                    <a:p>
                      <a:pPr marL="0" marR="0" indent="0" algn="l" defTabSz="457200" rtl="0" eaLnBrk="1" fontAlgn="auto" latinLnBrk="0" hangingPunct="1">
                        <a:lnSpc>
                          <a:spcPct val="100000"/>
                        </a:lnSpc>
                        <a:spcBef>
                          <a:spcPts val="0"/>
                        </a:spcBef>
                        <a:spcAft>
                          <a:spcPts val="0"/>
                        </a:spcAft>
                        <a:buClrTx/>
                        <a:buSzTx/>
                        <a:buFontTx/>
                        <a:buNone/>
                        <a:tabLst/>
                        <a:defRPr/>
                      </a:pPr>
                      <a:r>
                        <a:rPr lang="en-US" baseline="0" dirty="0" smtClean="0">
                          <a:solidFill>
                            <a:srgbClr val="000000"/>
                          </a:solidFill>
                        </a:rPr>
                        <a:t>Most Common </a:t>
                      </a:r>
                      <a:r>
                        <a:rPr lang="en-US" baseline="0" dirty="0" smtClean="0"/>
                        <a:t>Worldwide</a:t>
                      </a:r>
                    </a:p>
                    <a:p>
                      <a:r>
                        <a:rPr lang="en-US" dirty="0" smtClean="0"/>
                        <a:t>HCV</a:t>
                      </a:r>
                      <a:r>
                        <a:rPr lang="en-US" baseline="0" dirty="0" smtClean="0"/>
                        <a:t> </a:t>
                      </a:r>
                      <a:r>
                        <a:rPr lang="en-US" baseline="0" dirty="0" smtClean="0">
                          <a:sym typeface="Wingdings"/>
                        </a:rPr>
                        <a:t> Cirrhosis  Transplants</a:t>
                      </a:r>
                    </a:p>
                  </a:txBody>
                  <a:tcPr/>
                </a:tc>
              </a:tr>
              <a:tr h="364807">
                <a:tc>
                  <a:txBody>
                    <a:bodyPr/>
                    <a:lstStyle/>
                    <a:p>
                      <a:r>
                        <a:rPr lang="en-US" dirty="0" smtClean="0"/>
                        <a:t>Virology</a:t>
                      </a:r>
                      <a:endParaRPr lang="en-US" dirty="0"/>
                    </a:p>
                  </a:txBody>
                  <a:tcPr/>
                </a:tc>
                <a:tc>
                  <a:txBody>
                    <a:bodyPr/>
                    <a:lstStyle/>
                    <a:p>
                      <a:r>
                        <a:rPr lang="en-US" dirty="0" smtClean="0"/>
                        <a:t>6 Genotypes</a:t>
                      </a:r>
                    </a:p>
                    <a:p>
                      <a:r>
                        <a:rPr lang="en-US" dirty="0" smtClean="0"/>
                        <a:t>Genotype 1 is</a:t>
                      </a:r>
                      <a:r>
                        <a:rPr lang="en-US" baseline="0" dirty="0" smtClean="0"/>
                        <a:t> most resistant (relevant in Tx)</a:t>
                      </a:r>
                      <a:endParaRPr lang="en-US" dirty="0"/>
                    </a:p>
                  </a:txBody>
                  <a:tcPr/>
                </a:tc>
              </a:tr>
            </a:tbl>
          </a:graphicData>
        </a:graphic>
      </p:graphicFrame>
      <p:pic>
        <p:nvPicPr>
          <p:cNvPr id="9" name="Picture 1" descr="schematic for chronic hep c"/>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1305" y="3733298"/>
            <a:ext cx="5801949" cy="29593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69721798"/>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3543300" y="304800"/>
            <a:ext cx="2286000" cy="338554"/>
          </a:xfrm>
          <a:prstGeom prst="rect">
            <a:avLst/>
          </a:prstGeom>
          <a:noFill/>
        </p:spPr>
        <p:txBody>
          <a:bodyPr wrap="square" rtlCol="0">
            <a:spAutoFit/>
          </a:bodyPr>
          <a:lstStyle/>
          <a:p>
            <a:r>
              <a:rPr lang="en-US" sz="1600" b="1" dirty="0" smtClean="0"/>
              <a:t>Definition of Responses</a:t>
            </a:r>
            <a:endParaRPr lang="en-US" sz="1600" b="1" dirty="0"/>
          </a:p>
        </p:txBody>
      </p:sp>
      <p:cxnSp>
        <p:nvCxnSpPr>
          <p:cNvPr id="7" name="Straight Arrow Connector 6"/>
          <p:cNvCxnSpPr/>
          <p:nvPr/>
        </p:nvCxnSpPr>
        <p:spPr>
          <a:xfrm>
            <a:off x="609600" y="1409016"/>
            <a:ext cx="815340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8" name="TextBox 7"/>
          <p:cNvSpPr txBox="1"/>
          <p:nvPr/>
        </p:nvSpPr>
        <p:spPr>
          <a:xfrm>
            <a:off x="533400" y="1101239"/>
            <a:ext cx="990600" cy="307777"/>
          </a:xfrm>
          <a:prstGeom prst="rect">
            <a:avLst/>
          </a:prstGeom>
          <a:noFill/>
        </p:spPr>
        <p:txBody>
          <a:bodyPr wrap="square" rtlCol="0">
            <a:spAutoFit/>
          </a:bodyPr>
          <a:lstStyle/>
          <a:p>
            <a:r>
              <a:rPr lang="en-US" sz="1400" dirty="0" err="1" smtClean="0"/>
              <a:t>Tx</a:t>
            </a:r>
            <a:r>
              <a:rPr lang="en-US" sz="1400" dirty="0" smtClean="0"/>
              <a:t> initiated</a:t>
            </a:r>
            <a:endParaRPr lang="en-US" sz="1400" dirty="0"/>
          </a:p>
        </p:txBody>
      </p:sp>
      <p:sp>
        <p:nvSpPr>
          <p:cNvPr id="9" name="TextBox 8"/>
          <p:cNvSpPr txBox="1"/>
          <p:nvPr/>
        </p:nvSpPr>
        <p:spPr>
          <a:xfrm>
            <a:off x="1828800" y="1070462"/>
            <a:ext cx="762000" cy="338554"/>
          </a:xfrm>
          <a:prstGeom prst="rect">
            <a:avLst/>
          </a:prstGeom>
          <a:noFill/>
        </p:spPr>
        <p:txBody>
          <a:bodyPr wrap="square" rtlCol="0">
            <a:spAutoFit/>
          </a:bodyPr>
          <a:lstStyle/>
          <a:p>
            <a:r>
              <a:rPr lang="en-US" sz="1600" b="1" dirty="0" smtClean="0"/>
              <a:t>4 </a:t>
            </a:r>
            <a:r>
              <a:rPr lang="en-US" sz="1600" b="1" dirty="0" err="1" smtClean="0"/>
              <a:t>wks</a:t>
            </a:r>
            <a:endParaRPr lang="en-US" sz="1600" b="1" dirty="0"/>
          </a:p>
        </p:txBody>
      </p:sp>
      <p:sp>
        <p:nvSpPr>
          <p:cNvPr id="11" name="TextBox 10"/>
          <p:cNvSpPr txBox="1"/>
          <p:nvPr/>
        </p:nvSpPr>
        <p:spPr>
          <a:xfrm>
            <a:off x="3810000" y="1070462"/>
            <a:ext cx="876300" cy="338554"/>
          </a:xfrm>
          <a:prstGeom prst="rect">
            <a:avLst/>
          </a:prstGeom>
          <a:noFill/>
        </p:spPr>
        <p:txBody>
          <a:bodyPr wrap="square" rtlCol="0">
            <a:spAutoFit/>
          </a:bodyPr>
          <a:lstStyle/>
          <a:p>
            <a:r>
              <a:rPr lang="en-US" sz="1600" b="1" dirty="0" smtClean="0"/>
              <a:t>12 </a:t>
            </a:r>
            <a:r>
              <a:rPr lang="en-US" sz="1600" b="1" dirty="0" err="1" smtClean="0"/>
              <a:t>wks</a:t>
            </a:r>
            <a:endParaRPr lang="en-US" sz="1600" b="1" dirty="0"/>
          </a:p>
        </p:txBody>
      </p:sp>
      <p:sp>
        <p:nvSpPr>
          <p:cNvPr id="12" name="TextBox 11"/>
          <p:cNvSpPr txBox="1"/>
          <p:nvPr/>
        </p:nvSpPr>
        <p:spPr>
          <a:xfrm>
            <a:off x="6858000" y="1066800"/>
            <a:ext cx="990600" cy="338554"/>
          </a:xfrm>
          <a:prstGeom prst="rect">
            <a:avLst/>
          </a:prstGeom>
          <a:noFill/>
        </p:spPr>
        <p:txBody>
          <a:bodyPr wrap="square" rtlCol="0">
            <a:spAutoFit/>
          </a:bodyPr>
          <a:lstStyle/>
          <a:p>
            <a:r>
              <a:rPr lang="en-US" sz="1600" b="1" dirty="0" smtClean="0"/>
              <a:t>24 </a:t>
            </a:r>
            <a:r>
              <a:rPr lang="en-US" sz="1600" b="1" dirty="0" err="1" smtClean="0"/>
              <a:t>wks</a:t>
            </a:r>
            <a:endParaRPr lang="en-US" sz="1600" b="1" dirty="0"/>
          </a:p>
        </p:txBody>
      </p:sp>
      <p:sp>
        <p:nvSpPr>
          <p:cNvPr id="10" name="TextBox 9"/>
          <p:cNvSpPr txBox="1"/>
          <p:nvPr/>
        </p:nvSpPr>
        <p:spPr>
          <a:xfrm>
            <a:off x="1524000" y="1637616"/>
            <a:ext cx="1295400" cy="553998"/>
          </a:xfrm>
          <a:prstGeom prst="rect">
            <a:avLst/>
          </a:prstGeom>
          <a:noFill/>
          <a:ln w="25400">
            <a:solidFill>
              <a:srgbClr val="FF0000"/>
            </a:solidFill>
          </a:ln>
        </p:spPr>
        <p:txBody>
          <a:bodyPr wrap="square" rtlCol="0">
            <a:spAutoFit/>
          </a:bodyPr>
          <a:lstStyle/>
          <a:p>
            <a:pPr algn="ctr"/>
            <a:r>
              <a:rPr lang="en-US" sz="1400" dirty="0" smtClean="0"/>
              <a:t>Undetectable </a:t>
            </a:r>
            <a:r>
              <a:rPr lang="en-US" sz="1600" dirty="0" smtClean="0"/>
              <a:t>(</a:t>
            </a:r>
            <a:r>
              <a:rPr lang="en-US" sz="1600" b="1" dirty="0" smtClean="0">
                <a:solidFill>
                  <a:srgbClr val="FF0000"/>
                </a:solidFill>
              </a:rPr>
              <a:t>RVR</a:t>
            </a:r>
            <a:r>
              <a:rPr lang="en-US" sz="1600" dirty="0" smtClean="0"/>
              <a:t>)</a:t>
            </a:r>
            <a:endParaRPr lang="en-US" sz="1600" dirty="0"/>
          </a:p>
        </p:txBody>
      </p:sp>
      <p:sp>
        <p:nvSpPr>
          <p:cNvPr id="14" name="TextBox 13"/>
          <p:cNvSpPr txBox="1"/>
          <p:nvPr/>
        </p:nvSpPr>
        <p:spPr>
          <a:xfrm>
            <a:off x="5867400" y="2399616"/>
            <a:ext cx="2895600" cy="338554"/>
          </a:xfrm>
          <a:prstGeom prst="rect">
            <a:avLst/>
          </a:prstGeom>
          <a:noFill/>
          <a:ln w="25400">
            <a:solidFill>
              <a:srgbClr val="FF0000"/>
            </a:solidFill>
          </a:ln>
        </p:spPr>
        <p:txBody>
          <a:bodyPr wrap="square" rtlCol="0">
            <a:spAutoFit/>
          </a:bodyPr>
          <a:lstStyle/>
          <a:p>
            <a:pPr algn="ctr"/>
            <a:r>
              <a:rPr lang="en-US" sz="1400" dirty="0"/>
              <a:t>D</a:t>
            </a:r>
            <a:r>
              <a:rPr lang="en-US" sz="1400" dirty="0" smtClean="0"/>
              <a:t>etectable </a:t>
            </a:r>
            <a:r>
              <a:rPr lang="en-US" sz="1600" dirty="0" smtClean="0"/>
              <a:t>(</a:t>
            </a:r>
            <a:r>
              <a:rPr lang="en-US" sz="1600" dirty="0" smtClean="0">
                <a:solidFill>
                  <a:srgbClr val="FF0000"/>
                </a:solidFill>
              </a:rPr>
              <a:t>Partial Responders</a:t>
            </a:r>
            <a:r>
              <a:rPr lang="en-US" sz="1600" dirty="0" smtClean="0"/>
              <a:t>)</a:t>
            </a:r>
            <a:endParaRPr lang="en-US" sz="1600" dirty="0"/>
          </a:p>
        </p:txBody>
      </p:sp>
      <p:sp>
        <p:nvSpPr>
          <p:cNvPr id="15" name="TextBox 14"/>
          <p:cNvSpPr txBox="1"/>
          <p:nvPr/>
        </p:nvSpPr>
        <p:spPr>
          <a:xfrm>
            <a:off x="3619500" y="2269362"/>
            <a:ext cx="1295400" cy="584775"/>
          </a:xfrm>
          <a:prstGeom prst="rect">
            <a:avLst/>
          </a:prstGeom>
          <a:noFill/>
          <a:ln w="25400">
            <a:solidFill>
              <a:srgbClr val="FF0000"/>
            </a:solidFill>
          </a:ln>
        </p:spPr>
        <p:txBody>
          <a:bodyPr wrap="square" rtlCol="0">
            <a:spAutoFit/>
          </a:bodyPr>
          <a:lstStyle/>
          <a:p>
            <a:pPr algn="ctr"/>
            <a:r>
              <a:rPr lang="en-US" sz="1600" dirty="0" smtClean="0"/>
              <a:t>≥ 2-log ↓</a:t>
            </a:r>
          </a:p>
          <a:p>
            <a:pPr algn="ctr"/>
            <a:r>
              <a:rPr lang="en-US" sz="1600" dirty="0" smtClean="0"/>
              <a:t>(</a:t>
            </a:r>
            <a:r>
              <a:rPr lang="en-US" sz="1600" dirty="0" smtClean="0">
                <a:solidFill>
                  <a:srgbClr val="FF0000"/>
                </a:solidFill>
              </a:rPr>
              <a:t>Partial</a:t>
            </a:r>
            <a:r>
              <a:rPr lang="en-US" sz="1600" dirty="0" smtClean="0"/>
              <a:t> </a:t>
            </a:r>
            <a:r>
              <a:rPr lang="en-US" sz="1600" b="1" dirty="0" smtClean="0">
                <a:solidFill>
                  <a:srgbClr val="FF0000"/>
                </a:solidFill>
              </a:rPr>
              <a:t>EVR</a:t>
            </a:r>
            <a:r>
              <a:rPr lang="en-US" sz="1600" dirty="0" smtClean="0"/>
              <a:t>)</a:t>
            </a:r>
            <a:endParaRPr lang="en-US" sz="1600" dirty="0"/>
          </a:p>
        </p:txBody>
      </p:sp>
      <p:sp>
        <p:nvSpPr>
          <p:cNvPr id="16" name="TextBox 15"/>
          <p:cNvSpPr txBox="1"/>
          <p:nvPr/>
        </p:nvSpPr>
        <p:spPr>
          <a:xfrm>
            <a:off x="3429000" y="1637616"/>
            <a:ext cx="1676400" cy="553998"/>
          </a:xfrm>
          <a:prstGeom prst="rect">
            <a:avLst/>
          </a:prstGeom>
          <a:noFill/>
          <a:ln w="25400">
            <a:solidFill>
              <a:srgbClr val="FF0000"/>
            </a:solidFill>
          </a:ln>
        </p:spPr>
        <p:txBody>
          <a:bodyPr wrap="square" rtlCol="0">
            <a:spAutoFit/>
          </a:bodyPr>
          <a:lstStyle/>
          <a:p>
            <a:pPr algn="ctr"/>
            <a:r>
              <a:rPr lang="en-US" sz="1400" dirty="0" smtClean="0"/>
              <a:t>Undetectable </a:t>
            </a:r>
            <a:r>
              <a:rPr lang="en-US" sz="1600" dirty="0" smtClean="0"/>
              <a:t>(</a:t>
            </a:r>
            <a:r>
              <a:rPr lang="en-US" sz="1600" dirty="0" smtClean="0">
                <a:solidFill>
                  <a:srgbClr val="FF0000"/>
                </a:solidFill>
              </a:rPr>
              <a:t>Complete </a:t>
            </a:r>
            <a:r>
              <a:rPr lang="en-US" sz="1600" b="1" dirty="0">
                <a:solidFill>
                  <a:srgbClr val="FF0000"/>
                </a:solidFill>
              </a:rPr>
              <a:t>E</a:t>
            </a:r>
            <a:r>
              <a:rPr lang="en-US" sz="1600" b="1" dirty="0" smtClean="0">
                <a:solidFill>
                  <a:srgbClr val="FF0000"/>
                </a:solidFill>
              </a:rPr>
              <a:t>VR</a:t>
            </a:r>
            <a:r>
              <a:rPr lang="en-US" sz="1600" dirty="0" smtClean="0"/>
              <a:t>)</a:t>
            </a:r>
            <a:endParaRPr lang="en-US" sz="1600" dirty="0"/>
          </a:p>
        </p:txBody>
      </p:sp>
      <p:sp>
        <p:nvSpPr>
          <p:cNvPr id="17" name="TextBox 16"/>
          <p:cNvSpPr txBox="1"/>
          <p:nvPr/>
        </p:nvSpPr>
        <p:spPr>
          <a:xfrm>
            <a:off x="3352800" y="2957841"/>
            <a:ext cx="1828800" cy="584775"/>
          </a:xfrm>
          <a:prstGeom prst="rect">
            <a:avLst/>
          </a:prstGeom>
          <a:noFill/>
          <a:ln w="25400">
            <a:solidFill>
              <a:srgbClr val="FF0000"/>
            </a:solidFill>
          </a:ln>
        </p:spPr>
        <p:txBody>
          <a:bodyPr wrap="square" rtlCol="0">
            <a:spAutoFit/>
          </a:bodyPr>
          <a:lstStyle/>
          <a:p>
            <a:pPr algn="ctr"/>
            <a:r>
              <a:rPr lang="en-US" sz="1600" dirty="0" smtClean="0"/>
              <a:t>&lt; 2-log ↓</a:t>
            </a:r>
          </a:p>
          <a:p>
            <a:pPr algn="ctr"/>
            <a:r>
              <a:rPr lang="en-US" sz="1600" dirty="0" smtClean="0"/>
              <a:t>(</a:t>
            </a:r>
            <a:r>
              <a:rPr lang="en-US" sz="1600" dirty="0" smtClean="0">
                <a:solidFill>
                  <a:srgbClr val="FF0000"/>
                </a:solidFill>
              </a:rPr>
              <a:t>NON Responders</a:t>
            </a:r>
            <a:r>
              <a:rPr lang="en-US" sz="1600" dirty="0" smtClean="0"/>
              <a:t>)</a:t>
            </a:r>
            <a:endParaRPr lang="en-US" sz="1600" dirty="0"/>
          </a:p>
        </p:txBody>
      </p:sp>
      <p:cxnSp>
        <p:nvCxnSpPr>
          <p:cNvPr id="18" name="Straight Arrow Connector 17"/>
          <p:cNvCxnSpPr/>
          <p:nvPr/>
        </p:nvCxnSpPr>
        <p:spPr>
          <a:xfrm flipV="1">
            <a:off x="4991100" y="2561749"/>
            <a:ext cx="800100" cy="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533400" y="4605754"/>
            <a:ext cx="815340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4" name="TextBox 3"/>
          <p:cNvSpPr txBox="1"/>
          <p:nvPr/>
        </p:nvSpPr>
        <p:spPr>
          <a:xfrm>
            <a:off x="1752600" y="4267200"/>
            <a:ext cx="1066800" cy="338554"/>
          </a:xfrm>
          <a:prstGeom prst="rect">
            <a:avLst/>
          </a:prstGeom>
          <a:noFill/>
        </p:spPr>
        <p:txBody>
          <a:bodyPr wrap="square" rtlCol="0">
            <a:spAutoFit/>
          </a:bodyPr>
          <a:lstStyle/>
          <a:p>
            <a:r>
              <a:rPr lang="en-US" sz="1600" b="1" dirty="0" smtClean="0"/>
              <a:t>End of </a:t>
            </a:r>
            <a:r>
              <a:rPr lang="en-US" sz="1600" b="1" dirty="0" err="1" smtClean="0"/>
              <a:t>Tx</a:t>
            </a:r>
            <a:endParaRPr lang="en-US" sz="1600" b="1" dirty="0"/>
          </a:p>
        </p:txBody>
      </p:sp>
      <p:sp>
        <p:nvSpPr>
          <p:cNvPr id="20" name="TextBox 19"/>
          <p:cNvSpPr txBox="1"/>
          <p:nvPr/>
        </p:nvSpPr>
        <p:spPr>
          <a:xfrm>
            <a:off x="5638800" y="4267200"/>
            <a:ext cx="990600" cy="338554"/>
          </a:xfrm>
          <a:prstGeom prst="rect">
            <a:avLst/>
          </a:prstGeom>
          <a:noFill/>
        </p:spPr>
        <p:txBody>
          <a:bodyPr wrap="square" rtlCol="0">
            <a:spAutoFit/>
          </a:bodyPr>
          <a:lstStyle/>
          <a:p>
            <a:r>
              <a:rPr lang="en-US" sz="1600" b="1" dirty="0" smtClean="0"/>
              <a:t>24 </a:t>
            </a:r>
            <a:r>
              <a:rPr lang="en-US" sz="1600" b="1" dirty="0" err="1" smtClean="0"/>
              <a:t>wks</a:t>
            </a:r>
            <a:endParaRPr lang="en-US" sz="1600" b="1" dirty="0"/>
          </a:p>
        </p:txBody>
      </p:sp>
      <p:sp>
        <p:nvSpPr>
          <p:cNvPr id="21" name="TextBox 20"/>
          <p:cNvSpPr txBox="1"/>
          <p:nvPr/>
        </p:nvSpPr>
        <p:spPr>
          <a:xfrm>
            <a:off x="1600200" y="4889956"/>
            <a:ext cx="1295400" cy="553998"/>
          </a:xfrm>
          <a:prstGeom prst="rect">
            <a:avLst/>
          </a:prstGeom>
          <a:noFill/>
          <a:ln w="25400">
            <a:solidFill>
              <a:srgbClr val="FF0000"/>
            </a:solidFill>
          </a:ln>
        </p:spPr>
        <p:txBody>
          <a:bodyPr wrap="square" rtlCol="0">
            <a:spAutoFit/>
          </a:bodyPr>
          <a:lstStyle/>
          <a:p>
            <a:pPr algn="ctr"/>
            <a:r>
              <a:rPr lang="en-US" sz="1400" dirty="0" smtClean="0"/>
              <a:t>Undetectable</a:t>
            </a:r>
          </a:p>
          <a:p>
            <a:pPr algn="ctr"/>
            <a:r>
              <a:rPr lang="en-US" sz="1600" dirty="0" smtClean="0"/>
              <a:t>(</a:t>
            </a:r>
            <a:r>
              <a:rPr lang="en-US" sz="1600" b="1" dirty="0" smtClean="0">
                <a:solidFill>
                  <a:srgbClr val="FF0000"/>
                </a:solidFill>
              </a:rPr>
              <a:t>ETR</a:t>
            </a:r>
            <a:r>
              <a:rPr lang="en-US" sz="1600" dirty="0" smtClean="0"/>
              <a:t>)</a:t>
            </a:r>
            <a:endParaRPr lang="en-US" sz="1600" dirty="0"/>
          </a:p>
        </p:txBody>
      </p:sp>
      <p:sp>
        <p:nvSpPr>
          <p:cNvPr id="22" name="TextBox 21"/>
          <p:cNvSpPr txBox="1"/>
          <p:nvPr/>
        </p:nvSpPr>
        <p:spPr>
          <a:xfrm>
            <a:off x="5410200" y="4891504"/>
            <a:ext cx="1295400" cy="553998"/>
          </a:xfrm>
          <a:prstGeom prst="rect">
            <a:avLst/>
          </a:prstGeom>
          <a:noFill/>
          <a:ln w="25400">
            <a:solidFill>
              <a:srgbClr val="FF0000"/>
            </a:solidFill>
          </a:ln>
        </p:spPr>
        <p:txBody>
          <a:bodyPr wrap="square" rtlCol="0">
            <a:spAutoFit/>
          </a:bodyPr>
          <a:lstStyle/>
          <a:p>
            <a:pPr algn="ctr"/>
            <a:r>
              <a:rPr lang="en-US" sz="1400" dirty="0" smtClean="0"/>
              <a:t>Undetectable</a:t>
            </a:r>
          </a:p>
          <a:p>
            <a:pPr algn="ctr"/>
            <a:r>
              <a:rPr lang="en-US" sz="1600" dirty="0" smtClean="0"/>
              <a:t>(</a:t>
            </a:r>
            <a:r>
              <a:rPr lang="en-US" sz="1600" b="1" dirty="0" smtClean="0">
                <a:solidFill>
                  <a:srgbClr val="FF0000"/>
                </a:solidFill>
              </a:rPr>
              <a:t>SVR</a:t>
            </a:r>
            <a:r>
              <a:rPr lang="en-US" sz="1600" dirty="0" smtClean="0"/>
              <a:t>)</a:t>
            </a:r>
            <a:endParaRPr lang="en-US" sz="1600" dirty="0"/>
          </a:p>
        </p:txBody>
      </p:sp>
      <p:sp>
        <p:nvSpPr>
          <p:cNvPr id="23" name="TextBox 22"/>
          <p:cNvSpPr txBox="1"/>
          <p:nvPr/>
        </p:nvSpPr>
        <p:spPr>
          <a:xfrm>
            <a:off x="5410200" y="5638800"/>
            <a:ext cx="1295400" cy="553998"/>
          </a:xfrm>
          <a:prstGeom prst="rect">
            <a:avLst/>
          </a:prstGeom>
          <a:noFill/>
          <a:ln w="25400">
            <a:solidFill>
              <a:srgbClr val="FF0000"/>
            </a:solidFill>
          </a:ln>
        </p:spPr>
        <p:txBody>
          <a:bodyPr wrap="square" rtlCol="0">
            <a:spAutoFit/>
          </a:bodyPr>
          <a:lstStyle/>
          <a:p>
            <a:pPr algn="ctr"/>
            <a:r>
              <a:rPr lang="en-US" sz="1400" dirty="0"/>
              <a:t>D</a:t>
            </a:r>
            <a:r>
              <a:rPr lang="en-US" sz="1400" dirty="0" smtClean="0"/>
              <a:t>etectable</a:t>
            </a:r>
          </a:p>
          <a:p>
            <a:pPr algn="ctr"/>
            <a:r>
              <a:rPr lang="en-US" sz="1600" dirty="0" smtClean="0"/>
              <a:t>(</a:t>
            </a:r>
            <a:r>
              <a:rPr lang="en-US" sz="1600" dirty="0" err="1" smtClean="0">
                <a:solidFill>
                  <a:srgbClr val="FF0000"/>
                </a:solidFill>
              </a:rPr>
              <a:t>Relapsers</a:t>
            </a:r>
            <a:r>
              <a:rPr lang="en-US" sz="1600" dirty="0" smtClean="0"/>
              <a:t>)</a:t>
            </a:r>
            <a:endParaRPr lang="en-US" sz="1600" dirty="0"/>
          </a:p>
        </p:txBody>
      </p:sp>
      <p:sp>
        <p:nvSpPr>
          <p:cNvPr id="24" name="TextBox 23"/>
          <p:cNvSpPr txBox="1"/>
          <p:nvPr/>
        </p:nvSpPr>
        <p:spPr>
          <a:xfrm>
            <a:off x="1600200" y="5637252"/>
            <a:ext cx="1295400" cy="553998"/>
          </a:xfrm>
          <a:prstGeom prst="rect">
            <a:avLst/>
          </a:prstGeom>
          <a:noFill/>
          <a:ln w="25400">
            <a:solidFill>
              <a:srgbClr val="FF0000"/>
            </a:solidFill>
          </a:ln>
        </p:spPr>
        <p:txBody>
          <a:bodyPr wrap="square" rtlCol="0">
            <a:spAutoFit/>
          </a:bodyPr>
          <a:lstStyle/>
          <a:p>
            <a:pPr algn="ctr"/>
            <a:r>
              <a:rPr lang="en-US" sz="1400" dirty="0" smtClean="0"/>
              <a:t>Undetectable</a:t>
            </a:r>
          </a:p>
          <a:p>
            <a:pPr algn="ctr"/>
            <a:r>
              <a:rPr lang="en-US" sz="1600" dirty="0" smtClean="0"/>
              <a:t>(</a:t>
            </a:r>
            <a:r>
              <a:rPr lang="en-US" sz="1600" b="1" dirty="0" smtClean="0">
                <a:solidFill>
                  <a:srgbClr val="FF0000"/>
                </a:solidFill>
              </a:rPr>
              <a:t>ETR</a:t>
            </a:r>
            <a:r>
              <a:rPr lang="en-US" sz="1600" dirty="0" smtClean="0"/>
              <a:t>)</a:t>
            </a:r>
            <a:endParaRPr lang="en-US" sz="1600" dirty="0"/>
          </a:p>
        </p:txBody>
      </p:sp>
      <p:cxnSp>
        <p:nvCxnSpPr>
          <p:cNvPr id="13" name="Straight Arrow Connector 12"/>
          <p:cNvCxnSpPr/>
          <p:nvPr/>
        </p:nvCxnSpPr>
        <p:spPr>
          <a:xfrm>
            <a:off x="3028950" y="5186005"/>
            <a:ext cx="228600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25" name="Straight Arrow Connector 24"/>
          <p:cNvCxnSpPr/>
          <p:nvPr/>
        </p:nvCxnSpPr>
        <p:spPr>
          <a:xfrm>
            <a:off x="3028950" y="5886450"/>
            <a:ext cx="2286000" cy="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78897940"/>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4965</TotalTime>
  <Words>1311</Words>
  <Application>Microsoft Macintosh PowerPoint</Application>
  <PresentationFormat>On-screen Show (4:3)</PresentationFormat>
  <Paragraphs>313</Paragraphs>
  <Slides>17</Slides>
  <Notes>6</Notes>
  <HiddenSlides>0</HiddenSlides>
  <MMClips>0</MMClips>
  <ScaleCrop>false</ScaleCrop>
  <HeadingPairs>
    <vt:vector size="4" baseType="variant">
      <vt:variant>
        <vt:lpstr>Theme</vt:lpstr>
      </vt:variant>
      <vt:variant>
        <vt:i4>1</vt:i4>
      </vt:variant>
      <vt:variant>
        <vt:lpstr>Slide Titles</vt:lpstr>
      </vt:variant>
      <vt:variant>
        <vt:i4>17</vt:i4>
      </vt:variant>
    </vt:vector>
  </HeadingPairs>
  <TitlesOfParts>
    <vt:vector size="18" baseType="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Leon Do</dc:creator>
  <cp:lastModifiedBy>Leon Do</cp:lastModifiedBy>
  <cp:revision>85</cp:revision>
  <dcterms:created xsi:type="dcterms:W3CDTF">2013-04-18T21:53:04Z</dcterms:created>
  <dcterms:modified xsi:type="dcterms:W3CDTF">2014-03-14T20:23:04Z</dcterms:modified>
</cp:coreProperties>
</file>

<file path=docProps/thumbnail.jpeg>
</file>